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x="18288000" cy="10287000"/>
  <p:notesSz cx="6858000" cy="9144000"/>
  <p:embeddedFontLst>
    <p:embeddedFont>
      <p:font typeface="Paytone One" charset="1" panose="00000500000000000000"/>
      <p:regular r:id="rId58"/>
    </p:embeddedFont>
    <p:embeddedFont>
      <p:font typeface="Noto Sans Bold" charset="1" panose="020B0802040504020204"/>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png" Type="http://schemas.openxmlformats.org/officeDocument/2006/relationships/image"/><Relationship Id="rId12" Target="../media/image37.png" Type="http://schemas.openxmlformats.org/officeDocument/2006/relationships/image"/><Relationship Id="rId13" Target="../media/image38.png" Type="http://schemas.openxmlformats.org/officeDocument/2006/relationships/image"/><Relationship Id="rId14" Target="../media/image39.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png" Type="http://schemas.openxmlformats.org/officeDocument/2006/relationships/image"/><Relationship Id="rId12" Target="../media/image48.png" Type="http://schemas.openxmlformats.org/officeDocument/2006/relationships/image"/><Relationship Id="rId13" Target="../media/image49.png" Type="http://schemas.openxmlformats.org/officeDocument/2006/relationships/image"/><Relationship Id="rId14" Target="../media/image50.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 Id="rId9" Target="../media/image5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png" Type="http://schemas.openxmlformats.org/officeDocument/2006/relationships/image"/><Relationship Id="rId12" Target="../media/image65.png" Type="http://schemas.openxmlformats.org/officeDocument/2006/relationships/image"/><Relationship Id="rId13" Target="../media/image66.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 Id="rId9" Target="../media/image6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 Id="rId8" Target="../media/image71.png" Type="http://schemas.openxmlformats.org/officeDocument/2006/relationships/image"/><Relationship Id="rId9" Target="../media/image7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4.png" Type="http://schemas.openxmlformats.org/officeDocument/2006/relationships/image"/><Relationship Id="rId5" Target="../media/image75.png" Type="http://schemas.openxmlformats.org/officeDocument/2006/relationships/image"/><Relationship Id="rId6" Target="../media/image76.png" Type="http://schemas.openxmlformats.org/officeDocument/2006/relationships/image"/><Relationship Id="rId7" Target="../media/image77.png" Type="http://schemas.openxmlformats.org/officeDocument/2006/relationships/image"/><Relationship Id="rId8" Target="../media/image78.png" Type="http://schemas.openxmlformats.org/officeDocument/2006/relationships/image"/><Relationship Id="rId9" Target="../media/image7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png" Type="http://schemas.openxmlformats.org/officeDocument/2006/relationships/image"/><Relationship Id="rId11" Target="../media/image87.png" Type="http://schemas.openxmlformats.org/officeDocument/2006/relationships/image"/><Relationship Id="rId12" Target="../media/image88.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 Id="rId8" Target="../media/image84.png" Type="http://schemas.openxmlformats.org/officeDocument/2006/relationships/image"/><Relationship Id="rId9" Target="../media/image8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 Id="rId5" Target="../media/VAG6Mc594Uw.mp4" Type="http://schemas.openxmlformats.org/officeDocument/2006/relationships/video"/><Relationship Id="rId6" Target="../media/VAG6Mc594Uw.mp4" Type="http://schemas.microsoft.com/office/2007/relationships/media"/><Relationship Id="rId7"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4.png" Type="http://schemas.openxmlformats.org/officeDocument/2006/relationships/image"/><Relationship Id="rId5" Target="../media/image95.png" Type="http://schemas.openxmlformats.org/officeDocument/2006/relationships/image"/><Relationship Id="rId6" Target="../media/image9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 Id="rId3" Target="../media/image10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3.png" Type="http://schemas.openxmlformats.org/officeDocument/2006/relationships/image"/><Relationship Id="rId3" Target="../media/image104.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 Id="rId3" Target="../media/image106.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7.png" Type="http://schemas.openxmlformats.org/officeDocument/2006/relationships/image"/><Relationship Id="rId5" Target="../media/image94.png" Type="http://schemas.openxmlformats.org/officeDocument/2006/relationships/image"/><Relationship Id="rId6" Target="../media/image108.png" Type="http://schemas.openxmlformats.org/officeDocument/2006/relationships/image"/><Relationship Id="rId7" Target="../media/image10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6.png" Type="http://schemas.openxmlformats.org/officeDocument/2006/relationships/image"/><Relationship Id="rId3" Target="../media/image117.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7.png" Type="http://schemas.openxmlformats.org/officeDocument/2006/relationships/image"/><Relationship Id="rId5" Target="../media/image94.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8.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9.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0.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1.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2.gif" Type="http://schemas.openxmlformats.org/officeDocument/2006/relationships/image"/><Relationship Id="rId3" Target="../media/image1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942" r="0" b="-6501"/>
            </a:stretch>
          </a:blipFill>
        </p:spPr>
      </p:sp>
      <p:sp>
        <p:nvSpPr>
          <p:cNvPr name="Freeform 3" id="3"/>
          <p:cNvSpPr/>
          <p:nvPr/>
        </p:nvSpPr>
        <p:spPr>
          <a:xfrm flipH="false" flipV="false" rot="0">
            <a:off x="5653864" y="8187611"/>
            <a:ext cx="7315200" cy="172905"/>
          </a:xfrm>
          <a:custGeom>
            <a:avLst/>
            <a:gdLst/>
            <a:ahLst/>
            <a:cxnLst/>
            <a:rect r="r" b="b" t="t" l="l"/>
            <a:pathLst>
              <a:path h="172905" w="7315200">
                <a:moveTo>
                  <a:pt x="0" y="0"/>
                </a:moveTo>
                <a:lnTo>
                  <a:pt x="7315200" y="0"/>
                </a:lnTo>
                <a:lnTo>
                  <a:pt x="7315200" y="172905"/>
                </a:lnTo>
                <a:lnTo>
                  <a:pt x="0" y="1729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061031" y="3033400"/>
            <a:ext cx="10165937" cy="4640853"/>
          </a:xfrm>
          <a:prstGeom prst="rect">
            <a:avLst/>
          </a:prstGeom>
        </p:spPr>
        <p:txBody>
          <a:bodyPr anchor="t" rtlCol="false" tIns="0" lIns="0" bIns="0" rIns="0">
            <a:spAutoFit/>
          </a:bodyPr>
          <a:lstStyle/>
          <a:p>
            <a:pPr algn="ctr">
              <a:lnSpc>
                <a:spcPts val="9088"/>
              </a:lnSpc>
            </a:pPr>
            <a:r>
              <a:rPr lang="en-US" sz="8337">
                <a:solidFill>
                  <a:srgbClr val="FFFFFF"/>
                </a:solidFill>
                <a:latin typeface="Paytone One"/>
                <a:ea typeface="Paytone One"/>
                <a:cs typeface="Paytone One"/>
                <a:sym typeface="Paytone One"/>
              </a:rPr>
              <a:t>Xây dựng hệ quản trị cơ sở dữ liệu cho hệ thống bán hàng thời trang</a:t>
            </a:r>
          </a:p>
        </p:txBody>
      </p:sp>
      <p:sp>
        <p:nvSpPr>
          <p:cNvPr name="TextBox 5" id="5"/>
          <p:cNvSpPr txBox="true"/>
          <p:nvPr/>
        </p:nvSpPr>
        <p:spPr>
          <a:xfrm rot="0">
            <a:off x="11740487" y="882129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360665" y="2488539"/>
            <a:ext cx="21837679" cy="8692027"/>
            <a:chOff x="0" y="0"/>
            <a:chExt cx="5751488" cy="2289258"/>
          </a:xfrm>
        </p:grpSpPr>
        <p:sp>
          <p:nvSpPr>
            <p:cNvPr name="Freeform 3" id="3"/>
            <p:cNvSpPr/>
            <p:nvPr/>
          </p:nvSpPr>
          <p:spPr>
            <a:xfrm flipH="false" flipV="false" rot="0">
              <a:off x="0" y="0"/>
              <a:ext cx="5751488" cy="2289258"/>
            </a:xfrm>
            <a:custGeom>
              <a:avLst/>
              <a:gdLst/>
              <a:ahLst/>
              <a:cxnLst/>
              <a:rect r="r" b="b" t="t" l="l"/>
              <a:pathLst>
                <a:path h="2289258" w="5751488">
                  <a:moveTo>
                    <a:pt x="35452" y="0"/>
                  </a:moveTo>
                  <a:lnTo>
                    <a:pt x="5716036" y="0"/>
                  </a:lnTo>
                  <a:cubicBezTo>
                    <a:pt x="5725438" y="0"/>
                    <a:pt x="5734455" y="3735"/>
                    <a:pt x="5741104" y="10384"/>
                  </a:cubicBezTo>
                  <a:cubicBezTo>
                    <a:pt x="5747753" y="17032"/>
                    <a:pt x="5751488" y="26050"/>
                    <a:pt x="5751488" y="35452"/>
                  </a:cubicBezTo>
                  <a:lnTo>
                    <a:pt x="5751488" y="2253806"/>
                  </a:lnTo>
                  <a:cubicBezTo>
                    <a:pt x="5751488" y="2273386"/>
                    <a:pt x="5735615" y="2289258"/>
                    <a:pt x="5716036" y="2289258"/>
                  </a:cubicBezTo>
                  <a:lnTo>
                    <a:pt x="35452" y="2289258"/>
                  </a:lnTo>
                  <a:cubicBezTo>
                    <a:pt x="15872" y="2289258"/>
                    <a:pt x="0" y="2273386"/>
                    <a:pt x="0" y="2253806"/>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08308"/>
            </a:xfrm>
            <a:prstGeom prst="rect">
              <a:avLst/>
            </a:prstGeom>
          </p:spPr>
          <p:txBody>
            <a:bodyPr anchor="ctr" rtlCol="false" tIns="50800" lIns="50800" bIns="50800" rIns="50800"/>
            <a:lstStyle/>
            <a:p>
              <a:pPr algn="ct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68637" y="3058861"/>
            <a:ext cx="3722165" cy="3832045"/>
          </a:xfrm>
          <a:custGeom>
            <a:avLst/>
            <a:gdLst/>
            <a:ahLst/>
            <a:cxnLst/>
            <a:rect r="r" b="b" t="t" l="l"/>
            <a:pathLst>
              <a:path h="3832045" w="3722165">
                <a:moveTo>
                  <a:pt x="0" y="0"/>
                </a:moveTo>
                <a:lnTo>
                  <a:pt x="3722165" y="0"/>
                </a:lnTo>
                <a:lnTo>
                  <a:pt x="3722165" y="3832044"/>
                </a:lnTo>
                <a:lnTo>
                  <a:pt x="0" y="3832044"/>
                </a:lnTo>
                <a:lnTo>
                  <a:pt x="0" y="0"/>
                </a:lnTo>
                <a:close/>
              </a:path>
            </a:pathLst>
          </a:custGeom>
          <a:blipFill>
            <a:blip r:embed="rId4"/>
            <a:stretch>
              <a:fillRect l="0" t="0" r="0" b="0"/>
            </a:stretch>
          </a:blipFill>
        </p:spPr>
      </p:sp>
      <p:sp>
        <p:nvSpPr>
          <p:cNvPr name="Freeform 7" id="7"/>
          <p:cNvSpPr/>
          <p:nvPr/>
        </p:nvSpPr>
        <p:spPr>
          <a:xfrm flipH="false" flipV="false" rot="0">
            <a:off x="568637" y="7180075"/>
            <a:ext cx="3722165" cy="935508"/>
          </a:xfrm>
          <a:custGeom>
            <a:avLst/>
            <a:gdLst/>
            <a:ahLst/>
            <a:cxnLst/>
            <a:rect r="r" b="b" t="t" l="l"/>
            <a:pathLst>
              <a:path h="935508" w="3722165">
                <a:moveTo>
                  <a:pt x="0" y="0"/>
                </a:moveTo>
                <a:lnTo>
                  <a:pt x="3722165" y="0"/>
                </a:lnTo>
                <a:lnTo>
                  <a:pt x="3722165" y="935508"/>
                </a:lnTo>
                <a:lnTo>
                  <a:pt x="0" y="935508"/>
                </a:lnTo>
                <a:lnTo>
                  <a:pt x="0" y="0"/>
                </a:lnTo>
                <a:close/>
              </a:path>
            </a:pathLst>
          </a:custGeom>
          <a:blipFill>
            <a:blip r:embed="rId5"/>
            <a:stretch>
              <a:fillRect l="0" t="-3560" r="0" b="-3560"/>
            </a:stretch>
          </a:blipFill>
        </p:spPr>
      </p:sp>
      <p:sp>
        <p:nvSpPr>
          <p:cNvPr name="Freeform 8" id="8"/>
          <p:cNvSpPr/>
          <p:nvPr/>
        </p:nvSpPr>
        <p:spPr>
          <a:xfrm flipH="false" flipV="false" rot="0">
            <a:off x="568637" y="8404752"/>
            <a:ext cx="3722165" cy="1403788"/>
          </a:xfrm>
          <a:custGeom>
            <a:avLst/>
            <a:gdLst/>
            <a:ahLst/>
            <a:cxnLst/>
            <a:rect r="r" b="b" t="t" l="l"/>
            <a:pathLst>
              <a:path h="1403788" w="3722165">
                <a:moveTo>
                  <a:pt x="0" y="0"/>
                </a:moveTo>
                <a:lnTo>
                  <a:pt x="3722165" y="0"/>
                </a:lnTo>
                <a:lnTo>
                  <a:pt x="3722165" y="1403788"/>
                </a:lnTo>
                <a:lnTo>
                  <a:pt x="0" y="1403788"/>
                </a:lnTo>
                <a:lnTo>
                  <a:pt x="0" y="0"/>
                </a:lnTo>
                <a:close/>
              </a:path>
            </a:pathLst>
          </a:custGeom>
          <a:blipFill>
            <a:blip r:embed="rId6"/>
            <a:stretch>
              <a:fillRect l="0" t="0" r="0" b="0"/>
            </a:stretch>
          </a:blipFill>
        </p:spPr>
      </p:sp>
      <p:sp>
        <p:nvSpPr>
          <p:cNvPr name="Freeform 9" id="9"/>
          <p:cNvSpPr/>
          <p:nvPr/>
        </p:nvSpPr>
        <p:spPr>
          <a:xfrm flipH="false" flipV="false" rot="0">
            <a:off x="10320802" y="3058861"/>
            <a:ext cx="4480574" cy="5409656"/>
          </a:xfrm>
          <a:custGeom>
            <a:avLst/>
            <a:gdLst/>
            <a:ahLst/>
            <a:cxnLst/>
            <a:rect r="r" b="b" t="t" l="l"/>
            <a:pathLst>
              <a:path h="5409656" w="4480574">
                <a:moveTo>
                  <a:pt x="0" y="0"/>
                </a:moveTo>
                <a:lnTo>
                  <a:pt x="4480574" y="0"/>
                </a:lnTo>
                <a:lnTo>
                  <a:pt x="4480574" y="5409656"/>
                </a:lnTo>
                <a:lnTo>
                  <a:pt x="0" y="5409656"/>
                </a:lnTo>
                <a:lnTo>
                  <a:pt x="0" y="0"/>
                </a:lnTo>
                <a:close/>
              </a:path>
            </a:pathLst>
          </a:custGeom>
          <a:blipFill>
            <a:blip r:embed="rId7"/>
            <a:stretch>
              <a:fillRect l="0" t="0" r="0" b="0"/>
            </a:stretch>
          </a:blipFill>
        </p:spPr>
      </p:sp>
      <p:sp>
        <p:nvSpPr>
          <p:cNvPr name="Freeform 10" id="10"/>
          <p:cNvSpPr/>
          <p:nvPr/>
        </p:nvSpPr>
        <p:spPr>
          <a:xfrm flipH="false" flipV="false" rot="0">
            <a:off x="14961016" y="3058861"/>
            <a:ext cx="3193985" cy="876065"/>
          </a:xfrm>
          <a:custGeom>
            <a:avLst/>
            <a:gdLst/>
            <a:ahLst/>
            <a:cxnLst/>
            <a:rect r="r" b="b" t="t" l="l"/>
            <a:pathLst>
              <a:path h="876065" w="3193985">
                <a:moveTo>
                  <a:pt x="0" y="0"/>
                </a:moveTo>
                <a:lnTo>
                  <a:pt x="3193986" y="0"/>
                </a:lnTo>
                <a:lnTo>
                  <a:pt x="3193986" y="876064"/>
                </a:lnTo>
                <a:lnTo>
                  <a:pt x="0" y="876064"/>
                </a:lnTo>
                <a:lnTo>
                  <a:pt x="0" y="0"/>
                </a:lnTo>
                <a:close/>
              </a:path>
            </a:pathLst>
          </a:custGeom>
          <a:blipFill>
            <a:blip r:embed="rId8"/>
            <a:stretch>
              <a:fillRect l="0" t="0" r="0" b="0"/>
            </a:stretch>
          </a:blipFill>
        </p:spPr>
      </p:sp>
      <p:sp>
        <p:nvSpPr>
          <p:cNvPr name="Freeform 11" id="11"/>
          <p:cNvSpPr/>
          <p:nvPr/>
        </p:nvSpPr>
        <p:spPr>
          <a:xfrm flipH="false" flipV="false" rot="0">
            <a:off x="14961016" y="4431320"/>
            <a:ext cx="3034345" cy="1098925"/>
          </a:xfrm>
          <a:custGeom>
            <a:avLst/>
            <a:gdLst/>
            <a:ahLst/>
            <a:cxnLst/>
            <a:rect r="r" b="b" t="t" l="l"/>
            <a:pathLst>
              <a:path h="1098925" w="3034345">
                <a:moveTo>
                  <a:pt x="0" y="0"/>
                </a:moveTo>
                <a:lnTo>
                  <a:pt x="3034345" y="0"/>
                </a:lnTo>
                <a:lnTo>
                  <a:pt x="3034345" y="1098925"/>
                </a:lnTo>
                <a:lnTo>
                  <a:pt x="0" y="1098925"/>
                </a:lnTo>
                <a:lnTo>
                  <a:pt x="0" y="0"/>
                </a:lnTo>
                <a:close/>
              </a:path>
            </a:pathLst>
          </a:custGeom>
          <a:blipFill>
            <a:blip r:embed="rId9"/>
            <a:stretch>
              <a:fillRect l="0" t="0" r="0" b="0"/>
            </a:stretch>
          </a:blipFill>
        </p:spPr>
      </p:sp>
      <p:sp>
        <p:nvSpPr>
          <p:cNvPr name="Freeform 12" id="12"/>
          <p:cNvSpPr/>
          <p:nvPr/>
        </p:nvSpPr>
        <p:spPr>
          <a:xfrm flipH="false" flipV="false" rot="0">
            <a:off x="5820035" y="3058861"/>
            <a:ext cx="4094068" cy="3556161"/>
          </a:xfrm>
          <a:custGeom>
            <a:avLst/>
            <a:gdLst/>
            <a:ahLst/>
            <a:cxnLst/>
            <a:rect r="r" b="b" t="t" l="l"/>
            <a:pathLst>
              <a:path h="3556161" w="4094068">
                <a:moveTo>
                  <a:pt x="0" y="0"/>
                </a:moveTo>
                <a:lnTo>
                  <a:pt x="4094068" y="0"/>
                </a:lnTo>
                <a:lnTo>
                  <a:pt x="4094068" y="3556161"/>
                </a:lnTo>
                <a:lnTo>
                  <a:pt x="0" y="3556161"/>
                </a:lnTo>
                <a:lnTo>
                  <a:pt x="0" y="0"/>
                </a:lnTo>
                <a:close/>
              </a:path>
            </a:pathLst>
          </a:custGeom>
          <a:blipFill>
            <a:blip r:embed="rId10"/>
            <a:stretch>
              <a:fillRect l="0" t="0" r="0" b="0"/>
            </a:stretch>
          </a:blipFill>
        </p:spPr>
      </p:sp>
      <p:sp>
        <p:nvSpPr>
          <p:cNvPr name="Freeform 13" id="13"/>
          <p:cNvSpPr/>
          <p:nvPr/>
        </p:nvSpPr>
        <p:spPr>
          <a:xfrm flipH="false" flipV="false" rot="0">
            <a:off x="5820035" y="6890905"/>
            <a:ext cx="4094068" cy="1462167"/>
          </a:xfrm>
          <a:custGeom>
            <a:avLst/>
            <a:gdLst/>
            <a:ahLst/>
            <a:cxnLst/>
            <a:rect r="r" b="b" t="t" l="l"/>
            <a:pathLst>
              <a:path h="1462167" w="4094068">
                <a:moveTo>
                  <a:pt x="0" y="0"/>
                </a:moveTo>
                <a:lnTo>
                  <a:pt x="4094068" y="0"/>
                </a:lnTo>
                <a:lnTo>
                  <a:pt x="4094068" y="1462167"/>
                </a:lnTo>
                <a:lnTo>
                  <a:pt x="0" y="1462167"/>
                </a:lnTo>
                <a:lnTo>
                  <a:pt x="0" y="0"/>
                </a:lnTo>
                <a:close/>
              </a:path>
            </a:pathLst>
          </a:custGeom>
          <a:blipFill>
            <a:blip r:embed="rId11"/>
            <a:stretch>
              <a:fillRect l="0" t="0" r="0" b="0"/>
            </a:stretch>
          </a:blipFill>
        </p:spPr>
      </p:sp>
      <p:sp>
        <p:nvSpPr>
          <p:cNvPr name="TextBox 14" id="14"/>
          <p:cNvSpPr txBox="true"/>
          <p:nvPr/>
        </p:nvSpPr>
        <p:spPr>
          <a:xfrm rot="0">
            <a:off x="-1554524" y="1633100"/>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Chi tiết các bảng</a:t>
            </a:r>
          </a:p>
        </p:txBody>
      </p:sp>
      <p:sp>
        <p:nvSpPr>
          <p:cNvPr name="TextBox 15" id="15"/>
          <p:cNvSpPr txBox="true"/>
          <p:nvPr/>
        </p:nvSpPr>
        <p:spPr>
          <a:xfrm rot="0">
            <a:off x="472337" y="477287"/>
            <a:ext cx="6584373"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Mô hình và cấu trúc cơ sở dữ liệu</a:t>
            </a:r>
          </a:p>
        </p:txBody>
      </p:sp>
      <p:sp>
        <p:nvSpPr>
          <p:cNvPr name="TextBox 16" id="16"/>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Tree>
  </p:cSld>
  <p:clrMapOvr>
    <a:masterClrMapping/>
  </p:clrMapOvr>
  <p:transition spd="fast">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0665" y="2488539"/>
            <a:ext cx="21837679" cy="8692027"/>
            <a:chOff x="0" y="0"/>
            <a:chExt cx="5751488" cy="2289258"/>
          </a:xfrm>
        </p:grpSpPr>
        <p:sp>
          <p:nvSpPr>
            <p:cNvPr name="Freeform 4" id="4"/>
            <p:cNvSpPr/>
            <p:nvPr/>
          </p:nvSpPr>
          <p:spPr>
            <a:xfrm flipH="false" flipV="false" rot="0">
              <a:off x="0" y="0"/>
              <a:ext cx="5751488" cy="2289258"/>
            </a:xfrm>
            <a:custGeom>
              <a:avLst/>
              <a:gdLst/>
              <a:ahLst/>
              <a:cxnLst/>
              <a:rect r="r" b="b" t="t" l="l"/>
              <a:pathLst>
                <a:path h="2289258" w="5751488">
                  <a:moveTo>
                    <a:pt x="35452" y="0"/>
                  </a:moveTo>
                  <a:lnTo>
                    <a:pt x="5716036" y="0"/>
                  </a:lnTo>
                  <a:cubicBezTo>
                    <a:pt x="5725438" y="0"/>
                    <a:pt x="5734455" y="3735"/>
                    <a:pt x="5741104" y="10384"/>
                  </a:cubicBezTo>
                  <a:cubicBezTo>
                    <a:pt x="5747753" y="17032"/>
                    <a:pt x="5751488" y="26050"/>
                    <a:pt x="5751488" y="35452"/>
                  </a:cubicBezTo>
                  <a:lnTo>
                    <a:pt x="5751488" y="2253806"/>
                  </a:lnTo>
                  <a:cubicBezTo>
                    <a:pt x="5751488" y="2273386"/>
                    <a:pt x="5735615" y="2289258"/>
                    <a:pt x="5716036" y="2289258"/>
                  </a:cubicBezTo>
                  <a:lnTo>
                    <a:pt x="35452" y="2289258"/>
                  </a:lnTo>
                  <a:cubicBezTo>
                    <a:pt x="15872" y="2289258"/>
                    <a:pt x="0" y="2273386"/>
                    <a:pt x="0" y="2253806"/>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5" id="5"/>
            <p:cNvSpPr txBox="true"/>
            <p:nvPr/>
          </p:nvSpPr>
          <p:spPr>
            <a:xfrm>
              <a:off x="0" y="-19050"/>
              <a:ext cx="5751488" cy="2308308"/>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1028700" y="2944599"/>
            <a:ext cx="4445997" cy="4397802"/>
          </a:xfrm>
          <a:custGeom>
            <a:avLst/>
            <a:gdLst/>
            <a:ahLst/>
            <a:cxnLst/>
            <a:rect r="r" b="b" t="t" l="l"/>
            <a:pathLst>
              <a:path h="4397802" w="4445997">
                <a:moveTo>
                  <a:pt x="0" y="0"/>
                </a:moveTo>
                <a:lnTo>
                  <a:pt x="4445997" y="0"/>
                </a:lnTo>
                <a:lnTo>
                  <a:pt x="4445997" y="4397802"/>
                </a:lnTo>
                <a:lnTo>
                  <a:pt x="0" y="4397802"/>
                </a:lnTo>
                <a:lnTo>
                  <a:pt x="0" y="0"/>
                </a:lnTo>
                <a:close/>
              </a:path>
            </a:pathLst>
          </a:custGeom>
          <a:blipFill>
            <a:blip r:embed="rId4"/>
            <a:stretch>
              <a:fillRect l="0" t="0" r="0" b="0"/>
            </a:stretch>
          </a:blipFill>
        </p:spPr>
      </p:sp>
      <p:sp>
        <p:nvSpPr>
          <p:cNvPr name="Freeform 7" id="7"/>
          <p:cNvSpPr/>
          <p:nvPr/>
        </p:nvSpPr>
        <p:spPr>
          <a:xfrm flipH="false" flipV="false" rot="0">
            <a:off x="6145760" y="2944599"/>
            <a:ext cx="5457650" cy="2780312"/>
          </a:xfrm>
          <a:custGeom>
            <a:avLst/>
            <a:gdLst/>
            <a:ahLst/>
            <a:cxnLst/>
            <a:rect r="r" b="b" t="t" l="l"/>
            <a:pathLst>
              <a:path h="2780312" w="5457650">
                <a:moveTo>
                  <a:pt x="0" y="0"/>
                </a:moveTo>
                <a:lnTo>
                  <a:pt x="5457650" y="0"/>
                </a:lnTo>
                <a:lnTo>
                  <a:pt x="5457650" y="2780312"/>
                </a:lnTo>
                <a:lnTo>
                  <a:pt x="0" y="2780312"/>
                </a:lnTo>
                <a:lnTo>
                  <a:pt x="0" y="0"/>
                </a:lnTo>
                <a:close/>
              </a:path>
            </a:pathLst>
          </a:custGeom>
          <a:blipFill>
            <a:blip r:embed="rId5"/>
            <a:stretch>
              <a:fillRect l="0" t="0" r="0" b="0"/>
            </a:stretch>
          </a:blipFill>
        </p:spPr>
      </p:sp>
      <p:sp>
        <p:nvSpPr>
          <p:cNvPr name="Freeform 8" id="8"/>
          <p:cNvSpPr/>
          <p:nvPr/>
        </p:nvSpPr>
        <p:spPr>
          <a:xfrm flipH="false" flipV="false" rot="0">
            <a:off x="12270160" y="2944599"/>
            <a:ext cx="5637505" cy="2843264"/>
          </a:xfrm>
          <a:custGeom>
            <a:avLst/>
            <a:gdLst/>
            <a:ahLst/>
            <a:cxnLst/>
            <a:rect r="r" b="b" t="t" l="l"/>
            <a:pathLst>
              <a:path h="2843264" w="5637505">
                <a:moveTo>
                  <a:pt x="0" y="0"/>
                </a:moveTo>
                <a:lnTo>
                  <a:pt x="5637506" y="0"/>
                </a:lnTo>
                <a:lnTo>
                  <a:pt x="5637506" y="2843264"/>
                </a:lnTo>
                <a:lnTo>
                  <a:pt x="0" y="2843264"/>
                </a:lnTo>
                <a:lnTo>
                  <a:pt x="0" y="0"/>
                </a:lnTo>
                <a:close/>
              </a:path>
            </a:pathLst>
          </a:custGeom>
          <a:blipFill>
            <a:blip r:embed="rId6"/>
            <a:stretch>
              <a:fillRect l="0" t="0" r="0" b="0"/>
            </a:stretch>
          </a:blipFill>
        </p:spPr>
      </p:sp>
      <p:sp>
        <p:nvSpPr>
          <p:cNvPr name="Freeform 9" id="9"/>
          <p:cNvSpPr/>
          <p:nvPr/>
        </p:nvSpPr>
        <p:spPr>
          <a:xfrm flipH="false" flipV="false" rot="0">
            <a:off x="1028700" y="7380501"/>
            <a:ext cx="4263842" cy="1388821"/>
          </a:xfrm>
          <a:custGeom>
            <a:avLst/>
            <a:gdLst/>
            <a:ahLst/>
            <a:cxnLst/>
            <a:rect r="r" b="b" t="t" l="l"/>
            <a:pathLst>
              <a:path h="1388821" w="4263842">
                <a:moveTo>
                  <a:pt x="0" y="0"/>
                </a:moveTo>
                <a:lnTo>
                  <a:pt x="4263842" y="0"/>
                </a:lnTo>
                <a:lnTo>
                  <a:pt x="4263842" y="1388821"/>
                </a:lnTo>
                <a:lnTo>
                  <a:pt x="0" y="1388821"/>
                </a:lnTo>
                <a:lnTo>
                  <a:pt x="0" y="0"/>
                </a:lnTo>
                <a:close/>
              </a:path>
            </a:pathLst>
          </a:custGeom>
          <a:blipFill>
            <a:blip r:embed="rId7"/>
            <a:stretch>
              <a:fillRect l="0" t="0" r="-4488" b="0"/>
            </a:stretch>
          </a:blipFill>
        </p:spPr>
      </p:sp>
      <p:sp>
        <p:nvSpPr>
          <p:cNvPr name="Freeform 10" id="10"/>
          <p:cNvSpPr/>
          <p:nvPr/>
        </p:nvSpPr>
        <p:spPr>
          <a:xfrm flipH="false" flipV="false" rot="0">
            <a:off x="1028700" y="8807422"/>
            <a:ext cx="2070286" cy="973984"/>
          </a:xfrm>
          <a:custGeom>
            <a:avLst/>
            <a:gdLst/>
            <a:ahLst/>
            <a:cxnLst/>
            <a:rect r="r" b="b" t="t" l="l"/>
            <a:pathLst>
              <a:path h="973984" w="2070286">
                <a:moveTo>
                  <a:pt x="0" y="0"/>
                </a:moveTo>
                <a:lnTo>
                  <a:pt x="2070286" y="0"/>
                </a:lnTo>
                <a:lnTo>
                  <a:pt x="2070286" y="973985"/>
                </a:lnTo>
                <a:lnTo>
                  <a:pt x="0" y="973985"/>
                </a:lnTo>
                <a:lnTo>
                  <a:pt x="0" y="0"/>
                </a:lnTo>
                <a:close/>
              </a:path>
            </a:pathLst>
          </a:custGeom>
          <a:blipFill>
            <a:blip r:embed="rId8"/>
            <a:stretch>
              <a:fillRect l="0" t="-7808" r="-18111" b="-7808"/>
            </a:stretch>
          </a:blipFill>
        </p:spPr>
      </p:sp>
      <p:sp>
        <p:nvSpPr>
          <p:cNvPr name="Freeform 11" id="11"/>
          <p:cNvSpPr/>
          <p:nvPr/>
        </p:nvSpPr>
        <p:spPr>
          <a:xfrm flipH="false" flipV="false" rot="0">
            <a:off x="6145760" y="5891601"/>
            <a:ext cx="5457650" cy="1594589"/>
          </a:xfrm>
          <a:custGeom>
            <a:avLst/>
            <a:gdLst/>
            <a:ahLst/>
            <a:cxnLst/>
            <a:rect r="r" b="b" t="t" l="l"/>
            <a:pathLst>
              <a:path h="1594589" w="5457650">
                <a:moveTo>
                  <a:pt x="0" y="0"/>
                </a:moveTo>
                <a:lnTo>
                  <a:pt x="5457650" y="0"/>
                </a:lnTo>
                <a:lnTo>
                  <a:pt x="5457650" y="1594588"/>
                </a:lnTo>
                <a:lnTo>
                  <a:pt x="0" y="1594588"/>
                </a:lnTo>
                <a:lnTo>
                  <a:pt x="0" y="0"/>
                </a:lnTo>
                <a:close/>
              </a:path>
            </a:pathLst>
          </a:custGeom>
          <a:blipFill>
            <a:blip r:embed="rId9"/>
            <a:stretch>
              <a:fillRect l="0" t="-8807" r="0" b="-8807"/>
            </a:stretch>
          </a:blipFill>
        </p:spPr>
      </p:sp>
      <p:sp>
        <p:nvSpPr>
          <p:cNvPr name="Freeform 12" id="12"/>
          <p:cNvSpPr/>
          <p:nvPr/>
        </p:nvSpPr>
        <p:spPr>
          <a:xfrm flipH="false" flipV="false" rot="0">
            <a:off x="6145760" y="7652879"/>
            <a:ext cx="2998240" cy="1302806"/>
          </a:xfrm>
          <a:custGeom>
            <a:avLst/>
            <a:gdLst/>
            <a:ahLst/>
            <a:cxnLst/>
            <a:rect r="r" b="b" t="t" l="l"/>
            <a:pathLst>
              <a:path h="1302806" w="2998240">
                <a:moveTo>
                  <a:pt x="0" y="0"/>
                </a:moveTo>
                <a:lnTo>
                  <a:pt x="2998240" y="0"/>
                </a:lnTo>
                <a:lnTo>
                  <a:pt x="2998240" y="1302806"/>
                </a:lnTo>
                <a:lnTo>
                  <a:pt x="0" y="1302806"/>
                </a:lnTo>
                <a:lnTo>
                  <a:pt x="0" y="0"/>
                </a:lnTo>
                <a:close/>
              </a:path>
            </a:pathLst>
          </a:custGeom>
          <a:blipFill>
            <a:blip r:embed="rId10"/>
            <a:stretch>
              <a:fillRect l="0" t="0" r="0" b="0"/>
            </a:stretch>
          </a:blipFill>
        </p:spPr>
      </p:sp>
      <p:sp>
        <p:nvSpPr>
          <p:cNvPr name="Freeform 13" id="13"/>
          <p:cNvSpPr/>
          <p:nvPr/>
        </p:nvSpPr>
        <p:spPr>
          <a:xfrm flipH="false" flipV="false" rot="0">
            <a:off x="12270160" y="6243545"/>
            <a:ext cx="5268539" cy="1672492"/>
          </a:xfrm>
          <a:custGeom>
            <a:avLst/>
            <a:gdLst/>
            <a:ahLst/>
            <a:cxnLst/>
            <a:rect r="r" b="b" t="t" l="l"/>
            <a:pathLst>
              <a:path h="1672492" w="5268539">
                <a:moveTo>
                  <a:pt x="0" y="0"/>
                </a:moveTo>
                <a:lnTo>
                  <a:pt x="5268540" y="0"/>
                </a:lnTo>
                <a:lnTo>
                  <a:pt x="5268540" y="1672492"/>
                </a:lnTo>
                <a:lnTo>
                  <a:pt x="0" y="1672492"/>
                </a:lnTo>
                <a:lnTo>
                  <a:pt x="0" y="0"/>
                </a:lnTo>
                <a:close/>
              </a:path>
            </a:pathLst>
          </a:custGeom>
          <a:blipFill>
            <a:blip r:embed="rId11"/>
            <a:stretch>
              <a:fillRect l="0" t="-1430" r="0" b="-3573"/>
            </a:stretch>
          </a:blipFill>
        </p:spPr>
      </p:sp>
      <p:sp>
        <p:nvSpPr>
          <p:cNvPr name="TextBox 14" id="14"/>
          <p:cNvSpPr txBox="true"/>
          <p:nvPr/>
        </p:nvSpPr>
        <p:spPr>
          <a:xfrm rot="0">
            <a:off x="-1554524" y="1633100"/>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Chi tiết các bảng</a:t>
            </a:r>
          </a:p>
        </p:txBody>
      </p:sp>
      <p:sp>
        <p:nvSpPr>
          <p:cNvPr name="TextBox 15" id="15"/>
          <p:cNvSpPr txBox="true"/>
          <p:nvPr/>
        </p:nvSpPr>
        <p:spPr>
          <a:xfrm rot="0">
            <a:off x="347012" y="435352"/>
            <a:ext cx="6835022"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Mô hình và cấu trúc cơ sở dữ liệu</a:t>
            </a:r>
          </a:p>
        </p:txBody>
      </p:sp>
      <p:sp>
        <p:nvSpPr>
          <p:cNvPr name="TextBox 16" id="16"/>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Tree>
  </p:cSld>
  <p:clrMapOvr>
    <a:masterClrMapping/>
  </p:clrMapOvr>
  <p:transition spd="fast">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0665" y="2488539"/>
            <a:ext cx="21837679" cy="8692027"/>
            <a:chOff x="0" y="0"/>
            <a:chExt cx="5751488" cy="2289258"/>
          </a:xfrm>
        </p:grpSpPr>
        <p:sp>
          <p:nvSpPr>
            <p:cNvPr name="Freeform 4" id="4"/>
            <p:cNvSpPr/>
            <p:nvPr/>
          </p:nvSpPr>
          <p:spPr>
            <a:xfrm flipH="false" flipV="false" rot="0">
              <a:off x="0" y="0"/>
              <a:ext cx="5751488" cy="2289258"/>
            </a:xfrm>
            <a:custGeom>
              <a:avLst/>
              <a:gdLst/>
              <a:ahLst/>
              <a:cxnLst/>
              <a:rect r="r" b="b" t="t" l="l"/>
              <a:pathLst>
                <a:path h="2289258" w="5751488">
                  <a:moveTo>
                    <a:pt x="35452" y="0"/>
                  </a:moveTo>
                  <a:lnTo>
                    <a:pt x="5716036" y="0"/>
                  </a:lnTo>
                  <a:cubicBezTo>
                    <a:pt x="5725438" y="0"/>
                    <a:pt x="5734455" y="3735"/>
                    <a:pt x="5741104" y="10384"/>
                  </a:cubicBezTo>
                  <a:cubicBezTo>
                    <a:pt x="5747753" y="17032"/>
                    <a:pt x="5751488" y="26050"/>
                    <a:pt x="5751488" y="35452"/>
                  </a:cubicBezTo>
                  <a:lnTo>
                    <a:pt x="5751488" y="2253806"/>
                  </a:lnTo>
                  <a:cubicBezTo>
                    <a:pt x="5751488" y="2273386"/>
                    <a:pt x="5735615" y="2289258"/>
                    <a:pt x="5716036" y="2289258"/>
                  </a:cubicBezTo>
                  <a:lnTo>
                    <a:pt x="35452" y="2289258"/>
                  </a:lnTo>
                  <a:cubicBezTo>
                    <a:pt x="15872" y="2289258"/>
                    <a:pt x="0" y="2273386"/>
                    <a:pt x="0" y="2253806"/>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5" id="5"/>
            <p:cNvSpPr txBox="true"/>
            <p:nvPr/>
          </p:nvSpPr>
          <p:spPr>
            <a:xfrm>
              <a:off x="0" y="-19050"/>
              <a:ext cx="5751488" cy="2308308"/>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10592387" y="3121091"/>
            <a:ext cx="3516524" cy="6552648"/>
          </a:xfrm>
          <a:custGeom>
            <a:avLst/>
            <a:gdLst/>
            <a:ahLst/>
            <a:cxnLst/>
            <a:rect r="r" b="b" t="t" l="l"/>
            <a:pathLst>
              <a:path h="6552648" w="3516524">
                <a:moveTo>
                  <a:pt x="0" y="0"/>
                </a:moveTo>
                <a:lnTo>
                  <a:pt x="3516523" y="0"/>
                </a:lnTo>
                <a:lnTo>
                  <a:pt x="3516523" y="6552648"/>
                </a:lnTo>
                <a:lnTo>
                  <a:pt x="0" y="6552648"/>
                </a:lnTo>
                <a:lnTo>
                  <a:pt x="0" y="0"/>
                </a:lnTo>
                <a:close/>
              </a:path>
            </a:pathLst>
          </a:custGeom>
          <a:blipFill>
            <a:blip r:embed="rId4"/>
            <a:stretch>
              <a:fillRect l="0" t="0" r="0" b="0"/>
            </a:stretch>
          </a:blipFill>
        </p:spPr>
      </p:sp>
      <p:sp>
        <p:nvSpPr>
          <p:cNvPr name="Freeform 7" id="7"/>
          <p:cNvSpPr/>
          <p:nvPr/>
        </p:nvSpPr>
        <p:spPr>
          <a:xfrm flipH="false" flipV="false" rot="0">
            <a:off x="14444224" y="3121091"/>
            <a:ext cx="3296616" cy="1036079"/>
          </a:xfrm>
          <a:custGeom>
            <a:avLst/>
            <a:gdLst/>
            <a:ahLst/>
            <a:cxnLst/>
            <a:rect r="r" b="b" t="t" l="l"/>
            <a:pathLst>
              <a:path h="1036079" w="3296616">
                <a:moveTo>
                  <a:pt x="0" y="0"/>
                </a:moveTo>
                <a:lnTo>
                  <a:pt x="3296616" y="0"/>
                </a:lnTo>
                <a:lnTo>
                  <a:pt x="3296616" y="1036080"/>
                </a:lnTo>
                <a:lnTo>
                  <a:pt x="0" y="1036080"/>
                </a:lnTo>
                <a:lnTo>
                  <a:pt x="0" y="0"/>
                </a:lnTo>
                <a:close/>
              </a:path>
            </a:pathLst>
          </a:custGeom>
          <a:blipFill>
            <a:blip r:embed="rId5"/>
            <a:stretch>
              <a:fillRect l="0" t="0" r="0" b="0"/>
            </a:stretch>
          </a:blipFill>
        </p:spPr>
      </p:sp>
      <p:sp>
        <p:nvSpPr>
          <p:cNvPr name="Freeform 8" id="8"/>
          <p:cNvSpPr/>
          <p:nvPr/>
        </p:nvSpPr>
        <p:spPr>
          <a:xfrm flipH="false" flipV="false" rot="0">
            <a:off x="14444224" y="4234429"/>
            <a:ext cx="1865990" cy="909071"/>
          </a:xfrm>
          <a:custGeom>
            <a:avLst/>
            <a:gdLst/>
            <a:ahLst/>
            <a:cxnLst/>
            <a:rect r="r" b="b" t="t" l="l"/>
            <a:pathLst>
              <a:path h="909071" w="1865990">
                <a:moveTo>
                  <a:pt x="0" y="0"/>
                </a:moveTo>
                <a:lnTo>
                  <a:pt x="1865990" y="0"/>
                </a:lnTo>
                <a:lnTo>
                  <a:pt x="1865990" y="909071"/>
                </a:lnTo>
                <a:lnTo>
                  <a:pt x="0" y="909071"/>
                </a:lnTo>
                <a:lnTo>
                  <a:pt x="0" y="0"/>
                </a:lnTo>
                <a:close/>
              </a:path>
            </a:pathLst>
          </a:custGeom>
          <a:blipFill>
            <a:blip r:embed="rId6"/>
            <a:stretch>
              <a:fillRect l="0" t="0" r="0" b="-2631"/>
            </a:stretch>
          </a:blipFill>
        </p:spPr>
      </p:sp>
      <p:sp>
        <p:nvSpPr>
          <p:cNvPr name="Freeform 9" id="9"/>
          <p:cNvSpPr/>
          <p:nvPr/>
        </p:nvSpPr>
        <p:spPr>
          <a:xfrm flipH="false" flipV="false" rot="0">
            <a:off x="14444224" y="5440015"/>
            <a:ext cx="3296616" cy="1033600"/>
          </a:xfrm>
          <a:custGeom>
            <a:avLst/>
            <a:gdLst/>
            <a:ahLst/>
            <a:cxnLst/>
            <a:rect r="r" b="b" t="t" l="l"/>
            <a:pathLst>
              <a:path h="1033600" w="3296616">
                <a:moveTo>
                  <a:pt x="0" y="0"/>
                </a:moveTo>
                <a:lnTo>
                  <a:pt x="3296616" y="0"/>
                </a:lnTo>
                <a:lnTo>
                  <a:pt x="3296616" y="1033600"/>
                </a:lnTo>
                <a:lnTo>
                  <a:pt x="0" y="1033600"/>
                </a:lnTo>
                <a:lnTo>
                  <a:pt x="0" y="0"/>
                </a:lnTo>
                <a:close/>
              </a:path>
            </a:pathLst>
          </a:custGeom>
          <a:blipFill>
            <a:blip r:embed="rId7"/>
            <a:stretch>
              <a:fillRect l="-3979" t="0" r="-3979" b="0"/>
            </a:stretch>
          </a:blipFill>
        </p:spPr>
      </p:sp>
      <p:sp>
        <p:nvSpPr>
          <p:cNvPr name="Freeform 10" id="10"/>
          <p:cNvSpPr/>
          <p:nvPr/>
        </p:nvSpPr>
        <p:spPr>
          <a:xfrm flipH="false" flipV="false" rot="0">
            <a:off x="14444224" y="6549815"/>
            <a:ext cx="1648308" cy="1261055"/>
          </a:xfrm>
          <a:custGeom>
            <a:avLst/>
            <a:gdLst/>
            <a:ahLst/>
            <a:cxnLst/>
            <a:rect r="r" b="b" t="t" l="l"/>
            <a:pathLst>
              <a:path h="1261055" w="1648308">
                <a:moveTo>
                  <a:pt x="0" y="0"/>
                </a:moveTo>
                <a:lnTo>
                  <a:pt x="1648308" y="0"/>
                </a:lnTo>
                <a:lnTo>
                  <a:pt x="1648308" y="1261055"/>
                </a:lnTo>
                <a:lnTo>
                  <a:pt x="0" y="1261055"/>
                </a:lnTo>
                <a:lnTo>
                  <a:pt x="0" y="0"/>
                </a:lnTo>
                <a:close/>
              </a:path>
            </a:pathLst>
          </a:custGeom>
          <a:blipFill>
            <a:blip r:embed="rId8"/>
            <a:stretch>
              <a:fillRect l="0" t="0" r="0" b="0"/>
            </a:stretch>
          </a:blipFill>
        </p:spPr>
      </p:sp>
      <p:sp>
        <p:nvSpPr>
          <p:cNvPr name="Freeform 11" id="11"/>
          <p:cNvSpPr/>
          <p:nvPr/>
        </p:nvSpPr>
        <p:spPr>
          <a:xfrm flipH="false" flipV="false" rot="0">
            <a:off x="14444224" y="7973742"/>
            <a:ext cx="1865990" cy="840241"/>
          </a:xfrm>
          <a:custGeom>
            <a:avLst/>
            <a:gdLst/>
            <a:ahLst/>
            <a:cxnLst/>
            <a:rect r="r" b="b" t="t" l="l"/>
            <a:pathLst>
              <a:path h="840241" w="1865990">
                <a:moveTo>
                  <a:pt x="0" y="0"/>
                </a:moveTo>
                <a:lnTo>
                  <a:pt x="1865990" y="0"/>
                </a:lnTo>
                <a:lnTo>
                  <a:pt x="1865990" y="840241"/>
                </a:lnTo>
                <a:lnTo>
                  <a:pt x="0" y="840241"/>
                </a:lnTo>
                <a:lnTo>
                  <a:pt x="0" y="0"/>
                </a:lnTo>
                <a:close/>
              </a:path>
            </a:pathLst>
          </a:custGeom>
          <a:blipFill>
            <a:blip r:embed="rId9"/>
            <a:stretch>
              <a:fillRect l="0" t="0" r="0" b="0"/>
            </a:stretch>
          </a:blipFill>
        </p:spPr>
      </p:sp>
      <p:sp>
        <p:nvSpPr>
          <p:cNvPr name="Freeform 12" id="12"/>
          <p:cNvSpPr/>
          <p:nvPr/>
        </p:nvSpPr>
        <p:spPr>
          <a:xfrm flipH="false" flipV="false" rot="0">
            <a:off x="14444224" y="8975908"/>
            <a:ext cx="2438116" cy="859757"/>
          </a:xfrm>
          <a:custGeom>
            <a:avLst/>
            <a:gdLst/>
            <a:ahLst/>
            <a:cxnLst/>
            <a:rect r="r" b="b" t="t" l="l"/>
            <a:pathLst>
              <a:path h="859757" w="2438116">
                <a:moveTo>
                  <a:pt x="0" y="0"/>
                </a:moveTo>
                <a:lnTo>
                  <a:pt x="2438116" y="0"/>
                </a:lnTo>
                <a:lnTo>
                  <a:pt x="2438116" y="859756"/>
                </a:lnTo>
                <a:lnTo>
                  <a:pt x="0" y="859756"/>
                </a:lnTo>
                <a:lnTo>
                  <a:pt x="0" y="0"/>
                </a:lnTo>
                <a:close/>
              </a:path>
            </a:pathLst>
          </a:custGeom>
          <a:blipFill>
            <a:blip r:embed="rId10"/>
            <a:stretch>
              <a:fillRect l="0" t="0" r="0" b="0"/>
            </a:stretch>
          </a:blipFill>
        </p:spPr>
      </p:sp>
      <p:sp>
        <p:nvSpPr>
          <p:cNvPr name="Freeform 13" id="13"/>
          <p:cNvSpPr/>
          <p:nvPr/>
        </p:nvSpPr>
        <p:spPr>
          <a:xfrm flipH="false" flipV="false" rot="0">
            <a:off x="531927" y="3121091"/>
            <a:ext cx="5010369" cy="2558486"/>
          </a:xfrm>
          <a:custGeom>
            <a:avLst/>
            <a:gdLst/>
            <a:ahLst/>
            <a:cxnLst/>
            <a:rect r="r" b="b" t="t" l="l"/>
            <a:pathLst>
              <a:path h="2558486" w="5010369">
                <a:moveTo>
                  <a:pt x="0" y="0"/>
                </a:moveTo>
                <a:lnTo>
                  <a:pt x="5010369" y="0"/>
                </a:lnTo>
                <a:lnTo>
                  <a:pt x="5010369" y="2558487"/>
                </a:lnTo>
                <a:lnTo>
                  <a:pt x="0" y="2558487"/>
                </a:lnTo>
                <a:lnTo>
                  <a:pt x="0" y="0"/>
                </a:lnTo>
                <a:close/>
              </a:path>
            </a:pathLst>
          </a:custGeom>
          <a:blipFill>
            <a:blip r:embed="rId11"/>
            <a:stretch>
              <a:fillRect l="0" t="0" r="0" b="0"/>
            </a:stretch>
          </a:blipFill>
        </p:spPr>
      </p:sp>
      <p:sp>
        <p:nvSpPr>
          <p:cNvPr name="Freeform 14" id="14"/>
          <p:cNvSpPr/>
          <p:nvPr/>
        </p:nvSpPr>
        <p:spPr>
          <a:xfrm flipH="false" flipV="false" rot="0">
            <a:off x="6180977" y="4882079"/>
            <a:ext cx="4078035" cy="1515336"/>
          </a:xfrm>
          <a:custGeom>
            <a:avLst/>
            <a:gdLst/>
            <a:ahLst/>
            <a:cxnLst/>
            <a:rect r="r" b="b" t="t" l="l"/>
            <a:pathLst>
              <a:path h="1515336" w="4078035">
                <a:moveTo>
                  <a:pt x="0" y="0"/>
                </a:moveTo>
                <a:lnTo>
                  <a:pt x="4078035" y="0"/>
                </a:lnTo>
                <a:lnTo>
                  <a:pt x="4078035" y="1515336"/>
                </a:lnTo>
                <a:lnTo>
                  <a:pt x="0" y="1515336"/>
                </a:lnTo>
                <a:lnTo>
                  <a:pt x="0" y="0"/>
                </a:lnTo>
                <a:close/>
              </a:path>
            </a:pathLst>
          </a:custGeom>
          <a:blipFill>
            <a:blip r:embed="rId12"/>
            <a:stretch>
              <a:fillRect l="0" t="0" r="-1820" b="0"/>
            </a:stretch>
          </a:blipFill>
        </p:spPr>
      </p:sp>
      <p:sp>
        <p:nvSpPr>
          <p:cNvPr name="Freeform 15" id="15"/>
          <p:cNvSpPr/>
          <p:nvPr/>
        </p:nvSpPr>
        <p:spPr>
          <a:xfrm flipH="false" flipV="false" rot="0">
            <a:off x="574149" y="6025961"/>
            <a:ext cx="4691410" cy="1596383"/>
          </a:xfrm>
          <a:custGeom>
            <a:avLst/>
            <a:gdLst/>
            <a:ahLst/>
            <a:cxnLst/>
            <a:rect r="r" b="b" t="t" l="l"/>
            <a:pathLst>
              <a:path h="1596383" w="4691410">
                <a:moveTo>
                  <a:pt x="0" y="0"/>
                </a:moveTo>
                <a:lnTo>
                  <a:pt x="4691409" y="0"/>
                </a:lnTo>
                <a:lnTo>
                  <a:pt x="4691409" y="1596383"/>
                </a:lnTo>
                <a:lnTo>
                  <a:pt x="0" y="1596383"/>
                </a:lnTo>
                <a:lnTo>
                  <a:pt x="0" y="0"/>
                </a:lnTo>
                <a:close/>
              </a:path>
            </a:pathLst>
          </a:custGeom>
          <a:blipFill>
            <a:blip r:embed="rId13"/>
            <a:stretch>
              <a:fillRect l="0" t="0" r="0" b="0"/>
            </a:stretch>
          </a:blipFill>
        </p:spPr>
      </p:sp>
      <p:sp>
        <p:nvSpPr>
          <p:cNvPr name="Freeform 16" id="16"/>
          <p:cNvSpPr/>
          <p:nvPr/>
        </p:nvSpPr>
        <p:spPr>
          <a:xfrm flipH="false" flipV="false" rot="0">
            <a:off x="574149" y="8157930"/>
            <a:ext cx="3387121" cy="1635956"/>
          </a:xfrm>
          <a:custGeom>
            <a:avLst/>
            <a:gdLst/>
            <a:ahLst/>
            <a:cxnLst/>
            <a:rect r="r" b="b" t="t" l="l"/>
            <a:pathLst>
              <a:path h="1635956" w="3387121">
                <a:moveTo>
                  <a:pt x="0" y="0"/>
                </a:moveTo>
                <a:lnTo>
                  <a:pt x="3387120" y="0"/>
                </a:lnTo>
                <a:lnTo>
                  <a:pt x="3387120" y="1635956"/>
                </a:lnTo>
                <a:lnTo>
                  <a:pt x="0" y="1635956"/>
                </a:lnTo>
                <a:lnTo>
                  <a:pt x="0" y="0"/>
                </a:lnTo>
                <a:close/>
              </a:path>
            </a:pathLst>
          </a:custGeom>
          <a:blipFill>
            <a:blip r:embed="rId14"/>
            <a:stretch>
              <a:fillRect l="0" t="0" r="0" b="0"/>
            </a:stretch>
          </a:blipFill>
        </p:spPr>
      </p:sp>
      <p:sp>
        <p:nvSpPr>
          <p:cNvPr name="TextBox 17" id="17"/>
          <p:cNvSpPr txBox="true"/>
          <p:nvPr/>
        </p:nvSpPr>
        <p:spPr>
          <a:xfrm rot="0">
            <a:off x="-1554524" y="1633100"/>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Chi tiết các bảng</a:t>
            </a:r>
          </a:p>
        </p:txBody>
      </p:sp>
      <p:sp>
        <p:nvSpPr>
          <p:cNvPr name="TextBox 18" id="18"/>
          <p:cNvSpPr txBox="true"/>
          <p:nvPr/>
        </p:nvSpPr>
        <p:spPr>
          <a:xfrm rot="0">
            <a:off x="761297" y="435352"/>
            <a:ext cx="6399945"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Mô hình và cấu trúc cơ sở dữ liệu</a:t>
            </a:r>
          </a:p>
        </p:txBody>
      </p:sp>
      <p:sp>
        <p:nvSpPr>
          <p:cNvPr name="TextBox 19" id="19"/>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Tree>
  </p:cSld>
  <p:clrMapOvr>
    <a:masterClrMapping/>
  </p:clrMapOvr>
  <p:transition spd="fast">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0665" y="2488539"/>
            <a:ext cx="21837679" cy="8692027"/>
            <a:chOff x="0" y="0"/>
            <a:chExt cx="5751488" cy="2289258"/>
          </a:xfrm>
        </p:grpSpPr>
        <p:sp>
          <p:nvSpPr>
            <p:cNvPr name="Freeform 4" id="4"/>
            <p:cNvSpPr/>
            <p:nvPr/>
          </p:nvSpPr>
          <p:spPr>
            <a:xfrm flipH="false" flipV="false" rot="0">
              <a:off x="0" y="0"/>
              <a:ext cx="5751488" cy="2289258"/>
            </a:xfrm>
            <a:custGeom>
              <a:avLst/>
              <a:gdLst/>
              <a:ahLst/>
              <a:cxnLst/>
              <a:rect r="r" b="b" t="t" l="l"/>
              <a:pathLst>
                <a:path h="2289258" w="5751488">
                  <a:moveTo>
                    <a:pt x="35452" y="0"/>
                  </a:moveTo>
                  <a:lnTo>
                    <a:pt x="5716036" y="0"/>
                  </a:lnTo>
                  <a:cubicBezTo>
                    <a:pt x="5725438" y="0"/>
                    <a:pt x="5734455" y="3735"/>
                    <a:pt x="5741104" y="10384"/>
                  </a:cubicBezTo>
                  <a:cubicBezTo>
                    <a:pt x="5747753" y="17032"/>
                    <a:pt x="5751488" y="26050"/>
                    <a:pt x="5751488" y="35452"/>
                  </a:cubicBezTo>
                  <a:lnTo>
                    <a:pt x="5751488" y="2253806"/>
                  </a:lnTo>
                  <a:cubicBezTo>
                    <a:pt x="5751488" y="2273386"/>
                    <a:pt x="5735615" y="2289258"/>
                    <a:pt x="5716036" y="2289258"/>
                  </a:cubicBezTo>
                  <a:lnTo>
                    <a:pt x="35452" y="2289258"/>
                  </a:lnTo>
                  <a:cubicBezTo>
                    <a:pt x="15872" y="2289258"/>
                    <a:pt x="0" y="2273386"/>
                    <a:pt x="0" y="2253806"/>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5" id="5"/>
            <p:cNvSpPr txBox="true"/>
            <p:nvPr/>
          </p:nvSpPr>
          <p:spPr>
            <a:xfrm>
              <a:off x="0" y="-19050"/>
              <a:ext cx="5751488" cy="2308308"/>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10671858" y="2895256"/>
            <a:ext cx="4274374" cy="4274374"/>
          </a:xfrm>
          <a:custGeom>
            <a:avLst/>
            <a:gdLst/>
            <a:ahLst/>
            <a:cxnLst/>
            <a:rect r="r" b="b" t="t" l="l"/>
            <a:pathLst>
              <a:path h="4274374" w="4274374">
                <a:moveTo>
                  <a:pt x="0" y="0"/>
                </a:moveTo>
                <a:lnTo>
                  <a:pt x="4274374" y="0"/>
                </a:lnTo>
                <a:lnTo>
                  <a:pt x="4274374" y="4274374"/>
                </a:lnTo>
                <a:lnTo>
                  <a:pt x="0" y="4274374"/>
                </a:lnTo>
                <a:lnTo>
                  <a:pt x="0" y="0"/>
                </a:lnTo>
                <a:close/>
              </a:path>
            </a:pathLst>
          </a:custGeom>
          <a:blipFill>
            <a:blip r:embed="rId4"/>
            <a:stretch>
              <a:fillRect l="0" t="0" r="0" b="0"/>
            </a:stretch>
          </a:blipFill>
        </p:spPr>
      </p:sp>
      <p:sp>
        <p:nvSpPr>
          <p:cNvPr name="Freeform 7" id="7"/>
          <p:cNvSpPr/>
          <p:nvPr/>
        </p:nvSpPr>
        <p:spPr>
          <a:xfrm flipH="false" flipV="false" rot="0">
            <a:off x="520617" y="2895256"/>
            <a:ext cx="4502903" cy="3259094"/>
          </a:xfrm>
          <a:custGeom>
            <a:avLst/>
            <a:gdLst/>
            <a:ahLst/>
            <a:cxnLst/>
            <a:rect r="r" b="b" t="t" l="l"/>
            <a:pathLst>
              <a:path h="3259094" w="4502903">
                <a:moveTo>
                  <a:pt x="0" y="0"/>
                </a:moveTo>
                <a:lnTo>
                  <a:pt x="4502903" y="0"/>
                </a:lnTo>
                <a:lnTo>
                  <a:pt x="4502903" y="3259094"/>
                </a:lnTo>
                <a:lnTo>
                  <a:pt x="0" y="3259094"/>
                </a:lnTo>
                <a:lnTo>
                  <a:pt x="0" y="0"/>
                </a:lnTo>
                <a:close/>
              </a:path>
            </a:pathLst>
          </a:custGeom>
          <a:blipFill>
            <a:blip r:embed="rId5"/>
            <a:stretch>
              <a:fillRect l="0" t="0" r="0" b="0"/>
            </a:stretch>
          </a:blipFill>
        </p:spPr>
      </p:sp>
      <p:sp>
        <p:nvSpPr>
          <p:cNvPr name="Freeform 8" id="8"/>
          <p:cNvSpPr/>
          <p:nvPr/>
        </p:nvSpPr>
        <p:spPr>
          <a:xfrm flipH="false" flipV="false" rot="0">
            <a:off x="5857206" y="2895256"/>
            <a:ext cx="3980966" cy="3521014"/>
          </a:xfrm>
          <a:custGeom>
            <a:avLst/>
            <a:gdLst/>
            <a:ahLst/>
            <a:cxnLst/>
            <a:rect r="r" b="b" t="t" l="l"/>
            <a:pathLst>
              <a:path h="3521014" w="3980966">
                <a:moveTo>
                  <a:pt x="0" y="0"/>
                </a:moveTo>
                <a:lnTo>
                  <a:pt x="3980966" y="0"/>
                </a:lnTo>
                <a:lnTo>
                  <a:pt x="3980966" y="3521013"/>
                </a:lnTo>
                <a:lnTo>
                  <a:pt x="0" y="3521013"/>
                </a:lnTo>
                <a:lnTo>
                  <a:pt x="0" y="0"/>
                </a:lnTo>
                <a:close/>
              </a:path>
            </a:pathLst>
          </a:custGeom>
          <a:blipFill>
            <a:blip r:embed="rId6"/>
            <a:stretch>
              <a:fillRect l="0" t="0" r="0" b="0"/>
            </a:stretch>
          </a:blipFill>
        </p:spPr>
      </p:sp>
      <p:sp>
        <p:nvSpPr>
          <p:cNvPr name="Freeform 9" id="9"/>
          <p:cNvSpPr/>
          <p:nvPr/>
        </p:nvSpPr>
        <p:spPr>
          <a:xfrm flipH="false" flipV="false" rot="0">
            <a:off x="520617" y="6416269"/>
            <a:ext cx="2996079" cy="1063125"/>
          </a:xfrm>
          <a:custGeom>
            <a:avLst/>
            <a:gdLst/>
            <a:ahLst/>
            <a:cxnLst/>
            <a:rect r="r" b="b" t="t" l="l"/>
            <a:pathLst>
              <a:path h="1063125" w="2996079">
                <a:moveTo>
                  <a:pt x="0" y="0"/>
                </a:moveTo>
                <a:lnTo>
                  <a:pt x="2996079" y="0"/>
                </a:lnTo>
                <a:lnTo>
                  <a:pt x="2996079" y="1063125"/>
                </a:lnTo>
                <a:lnTo>
                  <a:pt x="0" y="1063125"/>
                </a:lnTo>
                <a:lnTo>
                  <a:pt x="0" y="0"/>
                </a:lnTo>
                <a:close/>
              </a:path>
            </a:pathLst>
          </a:custGeom>
          <a:blipFill>
            <a:blip r:embed="rId7"/>
            <a:stretch>
              <a:fillRect l="0" t="0" r="0" b="0"/>
            </a:stretch>
          </a:blipFill>
        </p:spPr>
      </p:sp>
      <p:sp>
        <p:nvSpPr>
          <p:cNvPr name="Freeform 10" id="10"/>
          <p:cNvSpPr/>
          <p:nvPr/>
        </p:nvSpPr>
        <p:spPr>
          <a:xfrm flipH="false" flipV="false" rot="0">
            <a:off x="5857206" y="6639444"/>
            <a:ext cx="3385031" cy="1060371"/>
          </a:xfrm>
          <a:custGeom>
            <a:avLst/>
            <a:gdLst/>
            <a:ahLst/>
            <a:cxnLst/>
            <a:rect r="r" b="b" t="t" l="l"/>
            <a:pathLst>
              <a:path h="1060371" w="3385031">
                <a:moveTo>
                  <a:pt x="0" y="0"/>
                </a:moveTo>
                <a:lnTo>
                  <a:pt x="3385031" y="0"/>
                </a:lnTo>
                <a:lnTo>
                  <a:pt x="3385031" y="1060371"/>
                </a:lnTo>
                <a:lnTo>
                  <a:pt x="0" y="1060371"/>
                </a:lnTo>
                <a:lnTo>
                  <a:pt x="0" y="0"/>
                </a:lnTo>
                <a:close/>
              </a:path>
            </a:pathLst>
          </a:custGeom>
          <a:blipFill>
            <a:blip r:embed="rId8"/>
            <a:stretch>
              <a:fillRect l="0" t="0" r="0" b="0"/>
            </a:stretch>
          </a:blipFill>
        </p:spPr>
      </p:sp>
      <p:sp>
        <p:nvSpPr>
          <p:cNvPr name="Freeform 11" id="11"/>
          <p:cNvSpPr/>
          <p:nvPr/>
        </p:nvSpPr>
        <p:spPr>
          <a:xfrm flipH="false" flipV="false" rot="0">
            <a:off x="5857206" y="7918890"/>
            <a:ext cx="1990483" cy="1062589"/>
          </a:xfrm>
          <a:custGeom>
            <a:avLst/>
            <a:gdLst/>
            <a:ahLst/>
            <a:cxnLst/>
            <a:rect r="r" b="b" t="t" l="l"/>
            <a:pathLst>
              <a:path h="1062589" w="1990483">
                <a:moveTo>
                  <a:pt x="0" y="0"/>
                </a:moveTo>
                <a:lnTo>
                  <a:pt x="1990483" y="0"/>
                </a:lnTo>
                <a:lnTo>
                  <a:pt x="1990483" y="1062589"/>
                </a:lnTo>
                <a:lnTo>
                  <a:pt x="0" y="1062589"/>
                </a:lnTo>
                <a:lnTo>
                  <a:pt x="0" y="0"/>
                </a:lnTo>
                <a:close/>
              </a:path>
            </a:pathLst>
          </a:custGeom>
          <a:blipFill>
            <a:blip r:embed="rId9"/>
            <a:stretch>
              <a:fillRect l="0" t="0" r="0" b="0"/>
            </a:stretch>
          </a:blipFill>
        </p:spPr>
      </p:sp>
      <p:sp>
        <p:nvSpPr>
          <p:cNvPr name="Freeform 12" id="12"/>
          <p:cNvSpPr/>
          <p:nvPr/>
        </p:nvSpPr>
        <p:spPr>
          <a:xfrm flipH="false" flipV="false" rot="0">
            <a:off x="7880106" y="7918890"/>
            <a:ext cx="1678070" cy="636932"/>
          </a:xfrm>
          <a:custGeom>
            <a:avLst/>
            <a:gdLst/>
            <a:ahLst/>
            <a:cxnLst/>
            <a:rect r="r" b="b" t="t" l="l"/>
            <a:pathLst>
              <a:path h="636932" w="1678070">
                <a:moveTo>
                  <a:pt x="0" y="0"/>
                </a:moveTo>
                <a:lnTo>
                  <a:pt x="1678069" y="0"/>
                </a:lnTo>
                <a:lnTo>
                  <a:pt x="1678069" y="636932"/>
                </a:lnTo>
                <a:lnTo>
                  <a:pt x="0" y="636932"/>
                </a:lnTo>
                <a:lnTo>
                  <a:pt x="0" y="0"/>
                </a:lnTo>
                <a:close/>
              </a:path>
            </a:pathLst>
          </a:custGeom>
          <a:blipFill>
            <a:blip r:embed="rId10"/>
            <a:stretch>
              <a:fillRect l="0" t="0" r="0" b="0"/>
            </a:stretch>
          </a:blipFill>
        </p:spPr>
      </p:sp>
      <p:sp>
        <p:nvSpPr>
          <p:cNvPr name="Freeform 13" id="13"/>
          <p:cNvSpPr/>
          <p:nvPr/>
        </p:nvSpPr>
        <p:spPr>
          <a:xfrm flipH="false" flipV="false" rot="0">
            <a:off x="15089773" y="3094966"/>
            <a:ext cx="2960197" cy="927444"/>
          </a:xfrm>
          <a:custGeom>
            <a:avLst/>
            <a:gdLst/>
            <a:ahLst/>
            <a:cxnLst/>
            <a:rect r="r" b="b" t="t" l="l"/>
            <a:pathLst>
              <a:path h="927444" w="2960197">
                <a:moveTo>
                  <a:pt x="0" y="0"/>
                </a:moveTo>
                <a:lnTo>
                  <a:pt x="2960197" y="0"/>
                </a:lnTo>
                <a:lnTo>
                  <a:pt x="2960197" y="927444"/>
                </a:lnTo>
                <a:lnTo>
                  <a:pt x="0" y="927444"/>
                </a:lnTo>
                <a:lnTo>
                  <a:pt x="0" y="0"/>
                </a:lnTo>
                <a:close/>
              </a:path>
            </a:pathLst>
          </a:custGeom>
          <a:blipFill>
            <a:blip r:embed="rId11"/>
            <a:stretch>
              <a:fillRect l="0" t="0" r="0" b="0"/>
            </a:stretch>
          </a:blipFill>
        </p:spPr>
      </p:sp>
      <p:sp>
        <p:nvSpPr>
          <p:cNvPr name="Freeform 14" id="14"/>
          <p:cNvSpPr/>
          <p:nvPr/>
        </p:nvSpPr>
        <p:spPr>
          <a:xfrm flipH="false" flipV="false" rot="0">
            <a:off x="15089773" y="4267757"/>
            <a:ext cx="2848919" cy="776012"/>
          </a:xfrm>
          <a:custGeom>
            <a:avLst/>
            <a:gdLst/>
            <a:ahLst/>
            <a:cxnLst/>
            <a:rect r="r" b="b" t="t" l="l"/>
            <a:pathLst>
              <a:path h="776012" w="2848919">
                <a:moveTo>
                  <a:pt x="0" y="0"/>
                </a:moveTo>
                <a:lnTo>
                  <a:pt x="2848919" y="0"/>
                </a:lnTo>
                <a:lnTo>
                  <a:pt x="2848919" y="776011"/>
                </a:lnTo>
                <a:lnTo>
                  <a:pt x="0" y="776011"/>
                </a:lnTo>
                <a:lnTo>
                  <a:pt x="0" y="0"/>
                </a:lnTo>
                <a:close/>
              </a:path>
            </a:pathLst>
          </a:custGeom>
          <a:blipFill>
            <a:blip r:embed="rId12"/>
            <a:stretch>
              <a:fillRect l="0" t="0" r="0" b="0"/>
            </a:stretch>
          </a:blipFill>
        </p:spPr>
      </p:sp>
      <p:sp>
        <p:nvSpPr>
          <p:cNvPr name="Freeform 15" id="15"/>
          <p:cNvSpPr/>
          <p:nvPr/>
        </p:nvSpPr>
        <p:spPr>
          <a:xfrm flipH="false" flipV="false" rot="0">
            <a:off x="15132702" y="5301605"/>
            <a:ext cx="2805990" cy="1125174"/>
          </a:xfrm>
          <a:custGeom>
            <a:avLst/>
            <a:gdLst/>
            <a:ahLst/>
            <a:cxnLst/>
            <a:rect r="r" b="b" t="t" l="l"/>
            <a:pathLst>
              <a:path h="1125174" w="2805990">
                <a:moveTo>
                  <a:pt x="0" y="0"/>
                </a:moveTo>
                <a:lnTo>
                  <a:pt x="2805990" y="0"/>
                </a:lnTo>
                <a:lnTo>
                  <a:pt x="2805990" y="1125174"/>
                </a:lnTo>
                <a:lnTo>
                  <a:pt x="0" y="1125174"/>
                </a:lnTo>
                <a:lnTo>
                  <a:pt x="0" y="0"/>
                </a:lnTo>
                <a:close/>
              </a:path>
            </a:pathLst>
          </a:custGeom>
          <a:blipFill>
            <a:blip r:embed="rId13"/>
            <a:stretch>
              <a:fillRect l="0" t="0" r="0" b="0"/>
            </a:stretch>
          </a:blipFill>
        </p:spPr>
      </p:sp>
      <p:sp>
        <p:nvSpPr>
          <p:cNvPr name="Freeform 16" id="16"/>
          <p:cNvSpPr/>
          <p:nvPr/>
        </p:nvSpPr>
        <p:spPr>
          <a:xfrm flipH="false" flipV="false" rot="0">
            <a:off x="15132702" y="6683954"/>
            <a:ext cx="2805990" cy="1284097"/>
          </a:xfrm>
          <a:custGeom>
            <a:avLst/>
            <a:gdLst/>
            <a:ahLst/>
            <a:cxnLst/>
            <a:rect r="r" b="b" t="t" l="l"/>
            <a:pathLst>
              <a:path h="1284097" w="2805990">
                <a:moveTo>
                  <a:pt x="0" y="0"/>
                </a:moveTo>
                <a:lnTo>
                  <a:pt x="2805990" y="0"/>
                </a:lnTo>
                <a:lnTo>
                  <a:pt x="2805990" y="1284098"/>
                </a:lnTo>
                <a:lnTo>
                  <a:pt x="0" y="1284098"/>
                </a:lnTo>
                <a:lnTo>
                  <a:pt x="0" y="0"/>
                </a:lnTo>
                <a:close/>
              </a:path>
            </a:pathLst>
          </a:custGeom>
          <a:blipFill>
            <a:blip r:embed="rId14"/>
            <a:stretch>
              <a:fillRect l="0" t="0" r="0" b="0"/>
            </a:stretch>
          </a:blipFill>
        </p:spPr>
      </p:sp>
      <p:sp>
        <p:nvSpPr>
          <p:cNvPr name="TextBox 17" id="17"/>
          <p:cNvSpPr txBox="true"/>
          <p:nvPr/>
        </p:nvSpPr>
        <p:spPr>
          <a:xfrm rot="0">
            <a:off x="-1554524" y="1633100"/>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Chi tiết các bảng</a:t>
            </a:r>
          </a:p>
        </p:txBody>
      </p:sp>
      <p:sp>
        <p:nvSpPr>
          <p:cNvPr name="TextBox 18" id="18"/>
          <p:cNvSpPr txBox="true"/>
          <p:nvPr/>
        </p:nvSpPr>
        <p:spPr>
          <a:xfrm rot="0">
            <a:off x="527048" y="435352"/>
            <a:ext cx="6474952"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Mô hình và cấu trúc cơ sở dữ liệu</a:t>
            </a:r>
          </a:p>
        </p:txBody>
      </p:sp>
      <p:sp>
        <p:nvSpPr>
          <p:cNvPr name="TextBox 19" id="19"/>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Tree>
  </p:cSld>
  <p:clrMapOvr>
    <a:masterClrMapping/>
  </p:clrMapOvr>
  <p:transition spd="fast">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0665" y="2488539"/>
            <a:ext cx="21837679" cy="8692027"/>
            <a:chOff x="0" y="0"/>
            <a:chExt cx="5751488" cy="2289258"/>
          </a:xfrm>
        </p:grpSpPr>
        <p:sp>
          <p:nvSpPr>
            <p:cNvPr name="Freeform 4" id="4"/>
            <p:cNvSpPr/>
            <p:nvPr/>
          </p:nvSpPr>
          <p:spPr>
            <a:xfrm flipH="false" flipV="false" rot="0">
              <a:off x="0" y="0"/>
              <a:ext cx="5751488" cy="2289258"/>
            </a:xfrm>
            <a:custGeom>
              <a:avLst/>
              <a:gdLst/>
              <a:ahLst/>
              <a:cxnLst/>
              <a:rect r="r" b="b" t="t" l="l"/>
              <a:pathLst>
                <a:path h="2289258" w="5751488">
                  <a:moveTo>
                    <a:pt x="35452" y="0"/>
                  </a:moveTo>
                  <a:lnTo>
                    <a:pt x="5716036" y="0"/>
                  </a:lnTo>
                  <a:cubicBezTo>
                    <a:pt x="5725438" y="0"/>
                    <a:pt x="5734455" y="3735"/>
                    <a:pt x="5741104" y="10384"/>
                  </a:cubicBezTo>
                  <a:cubicBezTo>
                    <a:pt x="5747753" y="17032"/>
                    <a:pt x="5751488" y="26050"/>
                    <a:pt x="5751488" y="35452"/>
                  </a:cubicBezTo>
                  <a:lnTo>
                    <a:pt x="5751488" y="2253806"/>
                  </a:lnTo>
                  <a:cubicBezTo>
                    <a:pt x="5751488" y="2273386"/>
                    <a:pt x="5735615" y="2289258"/>
                    <a:pt x="5716036" y="2289258"/>
                  </a:cubicBezTo>
                  <a:lnTo>
                    <a:pt x="35452" y="2289258"/>
                  </a:lnTo>
                  <a:cubicBezTo>
                    <a:pt x="15872" y="2289258"/>
                    <a:pt x="0" y="2273386"/>
                    <a:pt x="0" y="2253806"/>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5" id="5"/>
            <p:cNvSpPr txBox="true"/>
            <p:nvPr/>
          </p:nvSpPr>
          <p:spPr>
            <a:xfrm>
              <a:off x="0" y="-19050"/>
              <a:ext cx="5751488" cy="2308308"/>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559502" y="2888294"/>
            <a:ext cx="3586538" cy="7110520"/>
          </a:xfrm>
          <a:custGeom>
            <a:avLst/>
            <a:gdLst/>
            <a:ahLst/>
            <a:cxnLst/>
            <a:rect r="r" b="b" t="t" l="l"/>
            <a:pathLst>
              <a:path h="7110520" w="3586538">
                <a:moveTo>
                  <a:pt x="0" y="0"/>
                </a:moveTo>
                <a:lnTo>
                  <a:pt x="3586537" y="0"/>
                </a:lnTo>
                <a:lnTo>
                  <a:pt x="3586537" y="7110519"/>
                </a:lnTo>
                <a:lnTo>
                  <a:pt x="0" y="7110519"/>
                </a:lnTo>
                <a:lnTo>
                  <a:pt x="0" y="0"/>
                </a:lnTo>
                <a:close/>
              </a:path>
            </a:pathLst>
          </a:custGeom>
          <a:blipFill>
            <a:blip r:embed="rId4"/>
            <a:stretch>
              <a:fillRect l="0" t="0" r="0" b="0"/>
            </a:stretch>
          </a:blipFill>
        </p:spPr>
      </p:sp>
      <p:sp>
        <p:nvSpPr>
          <p:cNvPr name="Freeform 7" id="7"/>
          <p:cNvSpPr/>
          <p:nvPr/>
        </p:nvSpPr>
        <p:spPr>
          <a:xfrm flipH="false" flipV="false" rot="0">
            <a:off x="4435313" y="3289692"/>
            <a:ext cx="2958918" cy="941474"/>
          </a:xfrm>
          <a:custGeom>
            <a:avLst/>
            <a:gdLst/>
            <a:ahLst/>
            <a:cxnLst/>
            <a:rect r="r" b="b" t="t" l="l"/>
            <a:pathLst>
              <a:path h="941474" w="2958918">
                <a:moveTo>
                  <a:pt x="0" y="0"/>
                </a:moveTo>
                <a:lnTo>
                  <a:pt x="2958918" y="0"/>
                </a:lnTo>
                <a:lnTo>
                  <a:pt x="2958918" y="941473"/>
                </a:lnTo>
                <a:lnTo>
                  <a:pt x="0" y="941473"/>
                </a:lnTo>
                <a:lnTo>
                  <a:pt x="0" y="0"/>
                </a:lnTo>
                <a:close/>
              </a:path>
            </a:pathLst>
          </a:custGeom>
          <a:blipFill>
            <a:blip r:embed="rId5"/>
            <a:stretch>
              <a:fillRect l="0" t="0" r="0" b="0"/>
            </a:stretch>
          </a:blipFill>
        </p:spPr>
      </p:sp>
      <p:sp>
        <p:nvSpPr>
          <p:cNvPr name="Freeform 8" id="8"/>
          <p:cNvSpPr/>
          <p:nvPr/>
        </p:nvSpPr>
        <p:spPr>
          <a:xfrm flipH="false" flipV="false" rot="0">
            <a:off x="4435313" y="4621690"/>
            <a:ext cx="2958918" cy="1102702"/>
          </a:xfrm>
          <a:custGeom>
            <a:avLst/>
            <a:gdLst/>
            <a:ahLst/>
            <a:cxnLst/>
            <a:rect r="r" b="b" t="t" l="l"/>
            <a:pathLst>
              <a:path h="1102702" w="2958918">
                <a:moveTo>
                  <a:pt x="0" y="0"/>
                </a:moveTo>
                <a:lnTo>
                  <a:pt x="2958918" y="0"/>
                </a:lnTo>
                <a:lnTo>
                  <a:pt x="2958918" y="1102703"/>
                </a:lnTo>
                <a:lnTo>
                  <a:pt x="0" y="1102703"/>
                </a:lnTo>
                <a:lnTo>
                  <a:pt x="0" y="0"/>
                </a:lnTo>
                <a:close/>
              </a:path>
            </a:pathLst>
          </a:custGeom>
          <a:blipFill>
            <a:blip r:embed="rId6"/>
            <a:stretch>
              <a:fillRect l="0" t="0" r="0" b="0"/>
            </a:stretch>
          </a:blipFill>
        </p:spPr>
      </p:sp>
      <p:sp>
        <p:nvSpPr>
          <p:cNvPr name="Freeform 9" id="9"/>
          <p:cNvSpPr/>
          <p:nvPr/>
        </p:nvSpPr>
        <p:spPr>
          <a:xfrm flipH="false" flipV="false" rot="0">
            <a:off x="4435313" y="6051158"/>
            <a:ext cx="2958918" cy="1382268"/>
          </a:xfrm>
          <a:custGeom>
            <a:avLst/>
            <a:gdLst/>
            <a:ahLst/>
            <a:cxnLst/>
            <a:rect r="r" b="b" t="t" l="l"/>
            <a:pathLst>
              <a:path h="1382268" w="2958918">
                <a:moveTo>
                  <a:pt x="0" y="0"/>
                </a:moveTo>
                <a:lnTo>
                  <a:pt x="2958918" y="0"/>
                </a:lnTo>
                <a:lnTo>
                  <a:pt x="2958918" y="1382268"/>
                </a:lnTo>
                <a:lnTo>
                  <a:pt x="0" y="1382268"/>
                </a:lnTo>
                <a:lnTo>
                  <a:pt x="0" y="0"/>
                </a:lnTo>
                <a:close/>
              </a:path>
            </a:pathLst>
          </a:custGeom>
          <a:blipFill>
            <a:blip r:embed="rId7"/>
            <a:stretch>
              <a:fillRect l="0" t="0" r="0" b="0"/>
            </a:stretch>
          </a:blipFill>
        </p:spPr>
      </p:sp>
      <p:sp>
        <p:nvSpPr>
          <p:cNvPr name="Freeform 10" id="10"/>
          <p:cNvSpPr/>
          <p:nvPr/>
        </p:nvSpPr>
        <p:spPr>
          <a:xfrm flipH="false" flipV="false" rot="0">
            <a:off x="7971422" y="2888294"/>
            <a:ext cx="5856194" cy="5325668"/>
          </a:xfrm>
          <a:custGeom>
            <a:avLst/>
            <a:gdLst/>
            <a:ahLst/>
            <a:cxnLst/>
            <a:rect r="r" b="b" t="t" l="l"/>
            <a:pathLst>
              <a:path h="5325668" w="5856194">
                <a:moveTo>
                  <a:pt x="0" y="0"/>
                </a:moveTo>
                <a:lnTo>
                  <a:pt x="5856194" y="0"/>
                </a:lnTo>
                <a:lnTo>
                  <a:pt x="5856194" y="5325668"/>
                </a:lnTo>
                <a:lnTo>
                  <a:pt x="0" y="5325668"/>
                </a:lnTo>
                <a:lnTo>
                  <a:pt x="0" y="0"/>
                </a:lnTo>
                <a:close/>
              </a:path>
            </a:pathLst>
          </a:custGeom>
          <a:blipFill>
            <a:blip r:embed="rId8"/>
            <a:stretch>
              <a:fillRect l="0" t="0" r="0" b="0"/>
            </a:stretch>
          </a:blipFill>
        </p:spPr>
      </p:sp>
      <p:sp>
        <p:nvSpPr>
          <p:cNvPr name="Freeform 11" id="11"/>
          <p:cNvSpPr/>
          <p:nvPr/>
        </p:nvSpPr>
        <p:spPr>
          <a:xfrm flipH="false" flipV="false" rot="0">
            <a:off x="14113366" y="4260962"/>
            <a:ext cx="3004832" cy="1765076"/>
          </a:xfrm>
          <a:custGeom>
            <a:avLst/>
            <a:gdLst/>
            <a:ahLst/>
            <a:cxnLst/>
            <a:rect r="r" b="b" t="t" l="l"/>
            <a:pathLst>
              <a:path h="1765076" w="3004832">
                <a:moveTo>
                  <a:pt x="0" y="0"/>
                </a:moveTo>
                <a:lnTo>
                  <a:pt x="3004833" y="0"/>
                </a:lnTo>
                <a:lnTo>
                  <a:pt x="3004833" y="1765076"/>
                </a:lnTo>
                <a:lnTo>
                  <a:pt x="0" y="1765076"/>
                </a:lnTo>
                <a:lnTo>
                  <a:pt x="0" y="0"/>
                </a:lnTo>
                <a:close/>
              </a:path>
            </a:pathLst>
          </a:custGeom>
          <a:blipFill>
            <a:blip r:embed="rId9"/>
            <a:stretch>
              <a:fillRect l="0" t="0" r="0" b="0"/>
            </a:stretch>
          </a:blipFill>
        </p:spPr>
      </p:sp>
      <p:sp>
        <p:nvSpPr>
          <p:cNvPr name="TextBox 12" id="12"/>
          <p:cNvSpPr txBox="true"/>
          <p:nvPr/>
        </p:nvSpPr>
        <p:spPr>
          <a:xfrm rot="0">
            <a:off x="-1554524" y="1633100"/>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Chi tiết các bảng</a:t>
            </a:r>
          </a:p>
        </p:txBody>
      </p:sp>
      <p:sp>
        <p:nvSpPr>
          <p:cNvPr name="TextBox 13" id="13"/>
          <p:cNvSpPr txBox="true"/>
          <p:nvPr/>
        </p:nvSpPr>
        <p:spPr>
          <a:xfrm rot="0">
            <a:off x="472337" y="435352"/>
            <a:ext cx="6584373"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Mô hình và cấu trúc cơ sở dữ liệu</a:t>
            </a:r>
          </a:p>
        </p:txBody>
      </p:sp>
      <p:sp>
        <p:nvSpPr>
          <p:cNvPr name="TextBox 14" id="14"/>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Tree>
  </p:cSld>
  <p:clrMapOvr>
    <a:masterClrMapping/>
  </p:clrMapOvr>
  <p:transition spd="fast">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0665" y="2488539"/>
            <a:ext cx="21837679" cy="8692027"/>
            <a:chOff x="0" y="0"/>
            <a:chExt cx="5751488" cy="2289258"/>
          </a:xfrm>
        </p:grpSpPr>
        <p:sp>
          <p:nvSpPr>
            <p:cNvPr name="Freeform 4" id="4"/>
            <p:cNvSpPr/>
            <p:nvPr/>
          </p:nvSpPr>
          <p:spPr>
            <a:xfrm flipH="false" flipV="false" rot="0">
              <a:off x="0" y="0"/>
              <a:ext cx="5751488" cy="2289258"/>
            </a:xfrm>
            <a:custGeom>
              <a:avLst/>
              <a:gdLst/>
              <a:ahLst/>
              <a:cxnLst/>
              <a:rect r="r" b="b" t="t" l="l"/>
              <a:pathLst>
                <a:path h="2289258" w="5751488">
                  <a:moveTo>
                    <a:pt x="35452" y="0"/>
                  </a:moveTo>
                  <a:lnTo>
                    <a:pt x="5716036" y="0"/>
                  </a:lnTo>
                  <a:cubicBezTo>
                    <a:pt x="5725438" y="0"/>
                    <a:pt x="5734455" y="3735"/>
                    <a:pt x="5741104" y="10384"/>
                  </a:cubicBezTo>
                  <a:cubicBezTo>
                    <a:pt x="5747753" y="17032"/>
                    <a:pt x="5751488" y="26050"/>
                    <a:pt x="5751488" y="35452"/>
                  </a:cubicBezTo>
                  <a:lnTo>
                    <a:pt x="5751488" y="2253806"/>
                  </a:lnTo>
                  <a:cubicBezTo>
                    <a:pt x="5751488" y="2273386"/>
                    <a:pt x="5735615" y="2289258"/>
                    <a:pt x="5716036" y="2289258"/>
                  </a:cubicBezTo>
                  <a:lnTo>
                    <a:pt x="35452" y="2289258"/>
                  </a:lnTo>
                  <a:cubicBezTo>
                    <a:pt x="15872" y="2289258"/>
                    <a:pt x="0" y="2273386"/>
                    <a:pt x="0" y="2253806"/>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5" id="5"/>
            <p:cNvSpPr txBox="true"/>
            <p:nvPr/>
          </p:nvSpPr>
          <p:spPr>
            <a:xfrm>
              <a:off x="0" y="-19050"/>
              <a:ext cx="5751488" cy="2308308"/>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619025" y="2905965"/>
            <a:ext cx="3758068" cy="2959109"/>
          </a:xfrm>
          <a:custGeom>
            <a:avLst/>
            <a:gdLst/>
            <a:ahLst/>
            <a:cxnLst/>
            <a:rect r="r" b="b" t="t" l="l"/>
            <a:pathLst>
              <a:path h="2959109" w="3758068">
                <a:moveTo>
                  <a:pt x="0" y="0"/>
                </a:moveTo>
                <a:lnTo>
                  <a:pt x="3758068" y="0"/>
                </a:lnTo>
                <a:lnTo>
                  <a:pt x="3758068" y="2959108"/>
                </a:lnTo>
                <a:lnTo>
                  <a:pt x="0" y="2959108"/>
                </a:lnTo>
                <a:lnTo>
                  <a:pt x="0" y="0"/>
                </a:lnTo>
                <a:close/>
              </a:path>
            </a:pathLst>
          </a:custGeom>
          <a:blipFill>
            <a:blip r:embed="rId4"/>
            <a:stretch>
              <a:fillRect l="0" t="0" r="0" b="0"/>
            </a:stretch>
          </a:blipFill>
        </p:spPr>
      </p:sp>
      <p:sp>
        <p:nvSpPr>
          <p:cNvPr name="Freeform 7" id="7"/>
          <p:cNvSpPr/>
          <p:nvPr/>
        </p:nvSpPr>
        <p:spPr>
          <a:xfrm flipH="false" flipV="false" rot="0">
            <a:off x="5070311" y="2905965"/>
            <a:ext cx="3742495" cy="4351738"/>
          </a:xfrm>
          <a:custGeom>
            <a:avLst/>
            <a:gdLst/>
            <a:ahLst/>
            <a:cxnLst/>
            <a:rect r="r" b="b" t="t" l="l"/>
            <a:pathLst>
              <a:path h="4351738" w="3742495">
                <a:moveTo>
                  <a:pt x="0" y="0"/>
                </a:moveTo>
                <a:lnTo>
                  <a:pt x="3742494" y="0"/>
                </a:lnTo>
                <a:lnTo>
                  <a:pt x="3742494" y="4351738"/>
                </a:lnTo>
                <a:lnTo>
                  <a:pt x="0" y="4351738"/>
                </a:lnTo>
                <a:lnTo>
                  <a:pt x="0" y="0"/>
                </a:lnTo>
                <a:close/>
              </a:path>
            </a:pathLst>
          </a:custGeom>
          <a:blipFill>
            <a:blip r:embed="rId5"/>
            <a:stretch>
              <a:fillRect l="0" t="0" r="0" b="0"/>
            </a:stretch>
          </a:blipFill>
        </p:spPr>
      </p:sp>
      <p:sp>
        <p:nvSpPr>
          <p:cNvPr name="Freeform 8" id="8"/>
          <p:cNvSpPr/>
          <p:nvPr/>
        </p:nvSpPr>
        <p:spPr>
          <a:xfrm flipH="false" flipV="false" rot="0">
            <a:off x="9558175" y="2905965"/>
            <a:ext cx="3930411" cy="3514939"/>
          </a:xfrm>
          <a:custGeom>
            <a:avLst/>
            <a:gdLst/>
            <a:ahLst/>
            <a:cxnLst/>
            <a:rect r="r" b="b" t="t" l="l"/>
            <a:pathLst>
              <a:path h="3514939" w="3930411">
                <a:moveTo>
                  <a:pt x="0" y="0"/>
                </a:moveTo>
                <a:lnTo>
                  <a:pt x="3930411" y="0"/>
                </a:lnTo>
                <a:lnTo>
                  <a:pt x="3930411" y="3514939"/>
                </a:lnTo>
                <a:lnTo>
                  <a:pt x="0" y="3514939"/>
                </a:lnTo>
                <a:lnTo>
                  <a:pt x="0" y="0"/>
                </a:lnTo>
                <a:close/>
              </a:path>
            </a:pathLst>
          </a:custGeom>
          <a:blipFill>
            <a:blip r:embed="rId6"/>
            <a:stretch>
              <a:fillRect l="0" t="0" r="-3129" b="0"/>
            </a:stretch>
          </a:blipFill>
        </p:spPr>
      </p:sp>
      <p:sp>
        <p:nvSpPr>
          <p:cNvPr name="Freeform 9" id="9"/>
          <p:cNvSpPr/>
          <p:nvPr/>
        </p:nvSpPr>
        <p:spPr>
          <a:xfrm flipH="false" flipV="false" rot="0">
            <a:off x="13748263" y="2905965"/>
            <a:ext cx="4359615" cy="3381898"/>
          </a:xfrm>
          <a:custGeom>
            <a:avLst/>
            <a:gdLst/>
            <a:ahLst/>
            <a:cxnLst/>
            <a:rect r="r" b="b" t="t" l="l"/>
            <a:pathLst>
              <a:path h="3381898" w="4359615">
                <a:moveTo>
                  <a:pt x="0" y="0"/>
                </a:moveTo>
                <a:lnTo>
                  <a:pt x="4359616" y="0"/>
                </a:lnTo>
                <a:lnTo>
                  <a:pt x="4359616" y="3381898"/>
                </a:lnTo>
                <a:lnTo>
                  <a:pt x="0" y="3381898"/>
                </a:lnTo>
                <a:lnTo>
                  <a:pt x="0" y="0"/>
                </a:lnTo>
                <a:close/>
              </a:path>
            </a:pathLst>
          </a:custGeom>
          <a:blipFill>
            <a:blip r:embed="rId7"/>
            <a:stretch>
              <a:fillRect l="-495" t="0" r="-495" b="0"/>
            </a:stretch>
          </a:blipFill>
        </p:spPr>
      </p:sp>
      <p:sp>
        <p:nvSpPr>
          <p:cNvPr name="Freeform 10" id="10"/>
          <p:cNvSpPr/>
          <p:nvPr/>
        </p:nvSpPr>
        <p:spPr>
          <a:xfrm flipH="false" flipV="false" rot="0">
            <a:off x="619025" y="6255598"/>
            <a:ext cx="1879034" cy="1603209"/>
          </a:xfrm>
          <a:custGeom>
            <a:avLst/>
            <a:gdLst/>
            <a:ahLst/>
            <a:cxnLst/>
            <a:rect r="r" b="b" t="t" l="l"/>
            <a:pathLst>
              <a:path h="1603209" w="1879034">
                <a:moveTo>
                  <a:pt x="0" y="0"/>
                </a:moveTo>
                <a:lnTo>
                  <a:pt x="1879034" y="0"/>
                </a:lnTo>
                <a:lnTo>
                  <a:pt x="1879034" y="1603209"/>
                </a:lnTo>
                <a:lnTo>
                  <a:pt x="0" y="1603209"/>
                </a:lnTo>
                <a:lnTo>
                  <a:pt x="0" y="0"/>
                </a:lnTo>
                <a:close/>
              </a:path>
            </a:pathLst>
          </a:custGeom>
          <a:blipFill>
            <a:blip r:embed="rId8"/>
            <a:stretch>
              <a:fillRect l="-2053" t="0" r="-2053" b="0"/>
            </a:stretch>
          </a:blipFill>
        </p:spPr>
      </p:sp>
      <p:sp>
        <p:nvSpPr>
          <p:cNvPr name="Freeform 11" id="11"/>
          <p:cNvSpPr/>
          <p:nvPr/>
        </p:nvSpPr>
        <p:spPr>
          <a:xfrm flipH="false" flipV="false" rot="0">
            <a:off x="619025" y="8249332"/>
            <a:ext cx="3590604" cy="1397818"/>
          </a:xfrm>
          <a:custGeom>
            <a:avLst/>
            <a:gdLst/>
            <a:ahLst/>
            <a:cxnLst/>
            <a:rect r="r" b="b" t="t" l="l"/>
            <a:pathLst>
              <a:path h="1397818" w="3590604">
                <a:moveTo>
                  <a:pt x="0" y="0"/>
                </a:moveTo>
                <a:lnTo>
                  <a:pt x="3590604" y="0"/>
                </a:lnTo>
                <a:lnTo>
                  <a:pt x="3590604" y="1397818"/>
                </a:lnTo>
                <a:lnTo>
                  <a:pt x="0" y="1397818"/>
                </a:lnTo>
                <a:lnTo>
                  <a:pt x="0" y="0"/>
                </a:lnTo>
                <a:close/>
              </a:path>
            </a:pathLst>
          </a:custGeom>
          <a:blipFill>
            <a:blip r:embed="rId9"/>
            <a:stretch>
              <a:fillRect l="0" t="0" r="-4663" b="0"/>
            </a:stretch>
          </a:blipFill>
        </p:spPr>
      </p:sp>
      <p:sp>
        <p:nvSpPr>
          <p:cNvPr name="Freeform 12" id="12"/>
          <p:cNvSpPr/>
          <p:nvPr/>
        </p:nvSpPr>
        <p:spPr>
          <a:xfrm flipH="false" flipV="false" rot="0">
            <a:off x="9558175" y="6693397"/>
            <a:ext cx="3930411" cy="1555935"/>
          </a:xfrm>
          <a:custGeom>
            <a:avLst/>
            <a:gdLst/>
            <a:ahLst/>
            <a:cxnLst/>
            <a:rect r="r" b="b" t="t" l="l"/>
            <a:pathLst>
              <a:path h="1555935" w="3930411">
                <a:moveTo>
                  <a:pt x="0" y="0"/>
                </a:moveTo>
                <a:lnTo>
                  <a:pt x="3930411" y="0"/>
                </a:lnTo>
                <a:lnTo>
                  <a:pt x="3930411" y="1555935"/>
                </a:lnTo>
                <a:lnTo>
                  <a:pt x="0" y="1555935"/>
                </a:lnTo>
                <a:lnTo>
                  <a:pt x="0" y="0"/>
                </a:lnTo>
                <a:close/>
              </a:path>
            </a:pathLst>
          </a:custGeom>
          <a:blipFill>
            <a:blip r:embed="rId10"/>
            <a:stretch>
              <a:fillRect l="0" t="0" r="-1281" b="0"/>
            </a:stretch>
          </a:blipFill>
        </p:spPr>
      </p:sp>
      <p:sp>
        <p:nvSpPr>
          <p:cNvPr name="Freeform 13" id="13"/>
          <p:cNvSpPr/>
          <p:nvPr/>
        </p:nvSpPr>
        <p:spPr>
          <a:xfrm flipH="false" flipV="false" rot="0">
            <a:off x="5070311" y="7410295"/>
            <a:ext cx="3742495" cy="1324917"/>
          </a:xfrm>
          <a:custGeom>
            <a:avLst/>
            <a:gdLst/>
            <a:ahLst/>
            <a:cxnLst/>
            <a:rect r="r" b="b" t="t" l="l"/>
            <a:pathLst>
              <a:path h="1324917" w="3742495">
                <a:moveTo>
                  <a:pt x="0" y="0"/>
                </a:moveTo>
                <a:lnTo>
                  <a:pt x="3742494" y="0"/>
                </a:lnTo>
                <a:lnTo>
                  <a:pt x="3742494" y="1324917"/>
                </a:lnTo>
                <a:lnTo>
                  <a:pt x="0" y="1324917"/>
                </a:lnTo>
                <a:lnTo>
                  <a:pt x="0" y="0"/>
                </a:lnTo>
                <a:close/>
              </a:path>
            </a:pathLst>
          </a:custGeom>
          <a:blipFill>
            <a:blip r:embed="rId11"/>
            <a:stretch>
              <a:fillRect l="0" t="0" r="-3028" b="0"/>
            </a:stretch>
          </a:blipFill>
        </p:spPr>
      </p:sp>
      <p:sp>
        <p:nvSpPr>
          <p:cNvPr name="Freeform 14" id="14"/>
          <p:cNvSpPr/>
          <p:nvPr/>
        </p:nvSpPr>
        <p:spPr>
          <a:xfrm flipH="false" flipV="false" rot="0">
            <a:off x="5070311" y="8887612"/>
            <a:ext cx="1655936" cy="886380"/>
          </a:xfrm>
          <a:custGeom>
            <a:avLst/>
            <a:gdLst/>
            <a:ahLst/>
            <a:cxnLst/>
            <a:rect r="r" b="b" t="t" l="l"/>
            <a:pathLst>
              <a:path h="886380" w="1655936">
                <a:moveTo>
                  <a:pt x="0" y="0"/>
                </a:moveTo>
                <a:lnTo>
                  <a:pt x="1655936" y="0"/>
                </a:lnTo>
                <a:lnTo>
                  <a:pt x="1655936" y="886381"/>
                </a:lnTo>
                <a:lnTo>
                  <a:pt x="0" y="886381"/>
                </a:lnTo>
                <a:lnTo>
                  <a:pt x="0" y="0"/>
                </a:lnTo>
                <a:close/>
              </a:path>
            </a:pathLst>
          </a:custGeom>
          <a:blipFill>
            <a:blip r:embed="rId12"/>
            <a:stretch>
              <a:fillRect l="0" t="0" r="-13002" b="0"/>
            </a:stretch>
          </a:blipFill>
        </p:spPr>
      </p:sp>
      <p:sp>
        <p:nvSpPr>
          <p:cNvPr name="Freeform 15" id="15"/>
          <p:cNvSpPr/>
          <p:nvPr/>
        </p:nvSpPr>
        <p:spPr>
          <a:xfrm flipH="false" flipV="false" rot="0">
            <a:off x="6941558" y="8948241"/>
            <a:ext cx="1871247" cy="725586"/>
          </a:xfrm>
          <a:custGeom>
            <a:avLst/>
            <a:gdLst/>
            <a:ahLst/>
            <a:cxnLst/>
            <a:rect r="r" b="b" t="t" l="l"/>
            <a:pathLst>
              <a:path h="725586" w="1871247">
                <a:moveTo>
                  <a:pt x="0" y="0"/>
                </a:moveTo>
                <a:lnTo>
                  <a:pt x="1871247" y="0"/>
                </a:lnTo>
                <a:lnTo>
                  <a:pt x="1871247" y="725586"/>
                </a:lnTo>
                <a:lnTo>
                  <a:pt x="0" y="725586"/>
                </a:lnTo>
                <a:lnTo>
                  <a:pt x="0" y="0"/>
                </a:lnTo>
                <a:close/>
              </a:path>
            </a:pathLst>
          </a:custGeom>
          <a:blipFill>
            <a:blip r:embed="rId13"/>
            <a:stretch>
              <a:fillRect l="0" t="0" r="0" b="0"/>
            </a:stretch>
          </a:blipFill>
        </p:spPr>
      </p:sp>
      <p:sp>
        <p:nvSpPr>
          <p:cNvPr name="TextBox 16" id="16"/>
          <p:cNvSpPr txBox="true"/>
          <p:nvPr/>
        </p:nvSpPr>
        <p:spPr>
          <a:xfrm rot="0">
            <a:off x="-1554524" y="1633100"/>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Chi tiết các bảng</a:t>
            </a:r>
          </a:p>
        </p:txBody>
      </p:sp>
      <p:sp>
        <p:nvSpPr>
          <p:cNvPr name="TextBox 17" id="17"/>
          <p:cNvSpPr txBox="true"/>
          <p:nvPr/>
        </p:nvSpPr>
        <p:spPr>
          <a:xfrm rot="0">
            <a:off x="619025" y="435352"/>
            <a:ext cx="6584373"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Mô hình và cấu trúc cơ sở dữ liệu</a:t>
            </a:r>
          </a:p>
        </p:txBody>
      </p:sp>
      <p:sp>
        <p:nvSpPr>
          <p:cNvPr name="TextBox 18" id="18"/>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Tree>
  </p:cSld>
  <p:clrMapOvr>
    <a:masterClrMapping/>
  </p:clrMapOvr>
  <p:transition spd="fast">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0665" y="2488539"/>
            <a:ext cx="21837679" cy="8692027"/>
            <a:chOff x="0" y="0"/>
            <a:chExt cx="5751488" cy="2289258"/>
          </a:xfrm>
        </p:grpSpPr>
        <p:sp>
          <p:nvSpPr>
            <p:cNvPr name="Freeform 4" id="4"/>
            <p:cNvSpPr/>
            <p:nvPr/>
          </p:nvSpPr>
          <p:spPr>
            <a:xfrm flipH="false" flipV="false" rot="0">
              <a:off x="0" y="0"/>
              <a:ext cx="5751488" cy="2289258"/>
            </a:xfrm>
            <a:custGeom>
              <a:avLst/>
              <a:gdLst/>
              <a:ahLst/>
              <a:cxnLst/>
              <a:rect r="r" b="b" t="t" l="l"/>
              <a:pathLst>
                <a:path h="2289258" w="5751488">
                  <a:moveTo>
                    <a:pt x="35452" y="0"/>
                  </a:moveTo>
                  <a:lnTo>
                    <a:pt x="5716036" y="0"/>
                  </a:lnTo>
                  <a:cubicBezTo>
                    <a:pt x="5725438" y="0"/>
                    <a:pt x="5734455" y="3735"/>
                    <a:pt x="5741104" y="10384"/>
                  </a:cubicBezTo>
                  <a:cubicBezTo>
                    <a:pt x="5747753" y="17032"/>
                    <a:pt x="5751488" y="26050"/>
                    <a:pt x="5751488" y="35452"/>
                  </a:cubicBezTo>
                  <a:lnTo>
                    <a:pt x="5751488" y="2253806"/>
                  </a:lnTo>
                  <a:cubicBezTo>
                    <a:pt x="5751488" y="2273386"/>
                    <a:pt x="5735615" y="2289258"/>
                    <a:pt x="5716036" y="2289258"/>
                  </a:cubicBezTo>
                  <a:lnTo>
                    <a:pt x="35452" y="2289258"/>
                  </a:lnTo>
                  <a:cubicBezTo>
                    <a:pt x="15872" y="2289258"/>
                    <a:pt x="0" y="2273386"/>
                    <a:pt x="0" y="2253806"/>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5" id="5"/>
            <p:cNvSpPr txBox="true"/>
            <p:nvPr/>
          </p:nvSpPr>
          <p:spPr>
            <a:xfrm>
              <a:off x="0" y="-19050"/>
              <a:ext cx="5751488" cy="2308308"/>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8800298" y="3105710"/>
            <a:ext cx="3745047" cy="5798069"/>
          </a:xfrm>
          <a:custGeom>
            <a:avLst/>
            <a:gdLst/>
            <a:ahLst/>
            <a:cxnLst/>
            <a:rect r="r" b="b" t="t" l="l"/>
            <a:pathLst>
              <a:path h="5798069" w="3745047">
                <a:moveTo>
                  <a:pt x="0" y="0"/>
                </a:moveTo>
                <a:lnTo>
                  <a:pt x="3745047" y="0"/>
                </a:lnTo>
                <a:lnTo>
                  <a:pt x="3745047" y="5798070"/>
                </a:lnTo>
                <a:lnTo>
                  <a:pt x="0" y="5798070"/>
                </a:lnTo>
                <a:lnTo>
                  <a:pt x="0" y="0"/>
                </a:lnTo>
                <a:close/>
              </a:path>
            </a:pathLst>
          </a:custGeom>
          <a:blipFill>
            <a:blip r:embed="rId4"/>
            <a:stretch>
              <a:fillRect l="-1269" t="0" r="-1269" b="0"/>
            </a:stretch>
          </a:blipFill>
        </p:spPr>
      </p:sp>
      <p:sp>
        <p:nvSpPr>
          <p:cNvPr name="Freeform 7" id="7"/>
          <p:cNvSpPr/>
          <p:nvPr/>
        </p:nvSpPr>
        <p:spPr>
          <a:xfrm flipH="false" flipV="false" rot="0">
            <a:off x="1028700" y="6614909"/>
            <a:ext cx="6161056" cy="1996105"/>
          </a:xfrm>
          <a:custGeom>
            <a:avLst/>
            <a:gdLst/>
            <a:ahLst/>
            <a:cxnLst/>
            <a:rect r="r" b="b" t="t" l="l"/>
            <a:pathLst>
              <a:path h="1996105" w="6161056">
                <a:moveTo>
                  <a:pt x="0" y="0"/>
                </a:moveTo>
                <a:lnTo>
                  <a:pt x="6161056" y="0"/>
                </a:lnTo>
                <a:lnTo>
                  <a:pt x="6161056" y="1996105"/>
                </a:lnTo>
                <a:lnTo>
                  <a:pt x="0" y="1996105"/>
                </a:lnTo>
                <a:lnTo>
                  <a:pt x="0" y="0"/>
                </a:lnTo>
                <a:close/>
              </a:path>
            </a:pathLst>
          </a:custGeom>
          <a:blipFill>
            <a:blip r:embed="rId5"/>
            <a:stretch>
              <a:fillRect l="0" t="0" r="0" b="0"/>
            </a:stretch>
          </a:blipFill>
        </p:spPr>
      </p:sp>
      <p:sp>
        <p:nvSpPr>
          <p:cNvPr name="Freeform 8" id="8"/>
          <p:cNvSpPr/>
          <p:nvPr/>
        </p:nvSpPr>
        <p:spPr>
          <a:xfrm flipH="false" flipV="false" rot="0">
            <a:off x="1028700" y="3105710"/>
            <a:ext cx="4199821" cy="2770836"/>
          </a:xfrm>
          <a:custGeom>
            <a:avLst/>
            <a:gdLst/>
            <a:ahLst/>
            <a:cxnLst/>
            <a:rect r="r" b="b" t="t" l="l"/>
            <a:pathLst>
              <a:path h="2770836" w="4199821">
                <a:moveTo>
                  <a:pt x="0" y="0"/>
                </a:moveTo>
                <a:lnTo>
                  <a:pt x="4199821" y="0"/>
                </a:lnTo>
                <a:lnTo>
                  <a:pt x="4199821" y="2770837"/>
                </a:lnTo>
                <a:lnTo>
                  <a:pt x="0" y="2770837"/>
                </a:lnTo>
                <a:lnTo>
                  <a:pt x="0" y="0"/>
                </a:lnTo>
                <a:close/>
              </a:path>
            </a:pathLst>
          </a:custGeom>
          <a:blipFill>
            <a:blip r:embed="rId6"/>
            <a:stretch>
              <a:fillRect l="0" t="0" r="0" b="0"/>
            </a:stretch>
          </a:blipFill>
        </p:spPr>
      </p:sp>
      <p:sp>
        <p:nvSpPr>
          <p:cNvPr name="Freeform 9" id="9"/>
          <p:cNvSpPr/>
          <p:nvPr/>
        </p:nvSpPr>
        <p:spPr>
          <a:xfrm flipH="false" flipV="false" rot="0">
            <a:off x="5410465" y="3393999"/>
            <a:ext cx="2686430" cy="2194259"/>
          </a:xfrm>
          <a:custGeom>
            <a:avLst/>
            <a:gdLst/>
            <a:ahLst/>
            <a:cxnLst/>
            <a:rect r="r" b="b" t="t" l="l"/>
            <a:pathLst>
              <a:path h="2194259" w="2686430">
                <a:moveTo>
                  <a:pt x="0" y="0"/>
                </a:moveTo>
                <a:lnTo>
                  <a:pt x="2686430" y="0"/>
                </a:lnTo>
                <a:lnTo>
                  <a:pt x="2686430" y="2194259"/>
                </a:lnTo>
                <a:lnTo>
                  <a:pt x="0" y="2194259"/>
                </a:lnTo>
                <a:lnTo>
                  <a:pt x="0" y="0"/>
                </a:lnTo>
                <a:close/>
              </a:path>
            </a:pathLst>
          </a:custGeom>
          <a:blipFill>
            <a:blip r:embed="rId7"/>
            <a:stretch>
              <a:fillRect l="0" t="0" r="0" b="0"/>
            </a:stretch>
          </a:blipFill>
        </p:spPr>
      </p:sp>
      <p:sp>
        <p:nvSpPr>
          <p:cNvPr name="Freeform 10" id="10"/>
          <p:cNvSpPr/>
          <p:nvPr/>
        </p:nvSpPr>
        <p:spPr>
          <a:xfrm flipH="false" flipV="false" rot="0">
            <a:off x="1028700" y="8747524"/>
            <a:ext cx="4860007" cy="1294751"/>
          </a:xfrm>
          <a:custGeom>
            <a:avLst/>
            <a:gdLst/>
            <a:ahLst/>
            <a:cxnLst/>
            <a:rect r="r" b="b" t="t" l="l"/>
            <a:pathLst>
              <a:path h="1294751" w="4860007">
                <a:moveTo>
                  <a:pt x="0" y="0"/>
                </a:moveTo>
                <a:lnTo>
                  <a:pt x="4860007" y="0"/>
                </a:lnTo>
                <a:lnTo>
                  <a:pt x="4860007" y="1294751"/>
                </a:lnTo>
                <a:lnTo>
                  <a:pt x="0" y="1294751"/>
                </a:lnTo>
                <a:lnTo>
                  <a:pt x="0" y="0"/>
                </a:lnTo>
                <a:close/>
              </a:path>
            </a:pathLst>
          </a:custGeom>
          <a:blipFill>
            <a:blip r:embed="rId8"/>
            <a:stretch>
              <a:fillRect l="0" t="0" r="0" b="0"/>
            </a:stretch>
          </a:blipFill>
        </p:spPr>
      </p:sp>
      <p:sp>
        <p:nvSpPr>
          <p:cNvPr name="Freeform 11" id="11"/>
          <p:cNvSpPr/>
          <p:nvPr/>
        </p:nvSpPr>
        <p:spPr>
          <a:xfrm flipH="false" flipV="false" rot="0">
            <a:off x="12726320" y="3393999"/>
            <a:ext cx="5274292" cy="692846"/>
          </a:xfrm>
          <a:custGeom>
            <a:avLst/>
            <a:gdLst/>
            <a:ahLst/>
            <a:cxnLst/>
            <a:rect r="r" b="b" t="t" l="l"/>
            <a:pathLst>
              <a:path h="692846" w="5274292">
                <a:moveTo>
                  <a:pt x="0" y="0"/>
                </a:moveTo>
                <a:lnTo>
                  <a:pt x="5274292" y="0"/>
                </a:lnTo>
                <a:lnTo>
                  <a:pt x="5274292" y="692846"/>
                </a:lnTo>
                <a:lnTo>
                  <a:pt x="0" y="692846"/>
                </a:lnTo>
                <a:lnTo>
                  <a:pt x="0" y="0"/>
                </a:lnTo>
                <a:close/>
              </a:path>
            </a:pathLst>
          </a:custGeom>
          <a:blipFill>
            <a:blip r:embed="rId9"/>
            <a:stretch>
              <a:fillRect l="0" t="0" r="0" b="0"/>
            </a:stretch>
          </a:blipFill>
        </p:spPr>
      </p:sp>
      <p:sp>
        <p:nvSpPr>
          <p:cNvPr name="Freeform 12" id="12"/>
          <p:cNvSpPr/>
          <p:nvPr/>
        </p:nvSpPr>
        <p:spPr>
          <a:xfrm flipH="false" flipV="false" rot="0">
            <a:off x="12726320" y="4844016"/>
            <a:ext cx="5274292" cy="1687773"/>
          </a:xfrm>
          <a:custGeom>
            <a:avLst/>
            <a:gdLst/>
            <a:ahLst/>
            <a:cxnLst/>
            <a:rect r="r" b="b" t="t" l="l"/>
            <a:pathLst>
              <a:path h="1687773" w="5274292">
                <a:moveTo>
                  <a:pt x="0" y="0"/>
                </a:moveTo>
                <a:lnTo>
                  <a:pt x="5274292" y="0"/>
                </a:lnTo>
                <a:lnTo>
                  <a:pt x="5274292" y="1687774"/>
                </a:lnTo>
                <a:lnTo>
                  <a:pt x="0" y="1687774"/>
                </a:lnTo>
                <a:lnTo>
                  <a:pt x="0" y="0"/>
                </a:lnTo>
                <a:close/>
              </a:path>
            </a:pathLst>
          </a:custGeom>
          <a:blipFill>
            <a:blip r:embed="rId10"/>
            <a:stretch>
              <a:fillRect l="0" t="0" r="0" b="0"/>
            </a:stretch>
          </a:blipFill>
        </p:spPr>
      </p:sp>
      <p:sp>
        <p:nvSpPr>
          <p:cNvPr name="TextBox 13" id="13"/>
          <p:cNvSpPr txBox="true"/>
          <p:nvPr/>
        </p:nvSpPr>
        <p:spPr>
          <a:xfrm rot="0">
            <a:off x="-1554524" y="1633100"/>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Chi tiết các bảng</a:t>
            </a:r>
          </a:p>
        </p:txBody>
      </p:sp>
      <p:sp>
        <p:nvSpPr>
          <p:cNvPr name="TextBox 14" id="14"/>
          <p:cNvSpPr txBox="true"/>
          <p:nvPr/>
        </p:nvSpPr>
        <p:spPr>
          <a:xfrm rot="0">
            <a:off x="574574" y="435352"/>
            <a:ext cx="6379898"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Mô hình và cấu trúc cơ sở dữ liệu</a:t>
            </a:r>
          </a:p>
        </p:txBody>
      </p:sp>
      <p:sp>
        <p:nvSpPr>
          <p:cNvPr name="TextBox 15" id="15"/>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Tree>
  </p:cSld>
  <p:clrMapOvr>
    <a:masterClrMapping/>
  </p:clrMapOvr>
  <p:transition spd="fast">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0665" y="2488539"/>
            <a:ext cx="21837679" cy="8692027"/>
            <a:chOff x="0" y="0"/>
            <a:chExt cx="5751488" cy="2289258"/>
          </a:xfrm>
        </p:grpSpPr>
        <p:sp>
          <p:nvSpPr>
            <p:cNvPr name="Freeform 4" id="4"/>
            <p:cNvSpPr/>
            <p:nvPr/>
          </p:nvSpPr>
          <p:spPr>
            <a:xfrm flipH="false" flipV="false" rot="0">
              <a:off x="0" y="0"/>
              <a:ext cx="5751488" cy="2289258"/>
            </a:xfrm>
            <a:custGeom>
              <a:avLst/>
              <a:gdLst/>
              <a:ahLst/>
              <a:cxnLst/>
              <a:rect r="r" b="b" t="t" l="l"/>
              <a:pathLst>
                <a:path h="2289258" w="5751488">
                  <a:moveTo>
                    <a:pt x="35452" y="0"/>
                  </a:moveTo>
                  <a:lnTo>
                    <a:pt x="5716036" y="0"/>
                  </a:lnTo>
                  <a:cubicBezTo>
                    <a:pt x="5725438" y="0"/>
                    <a:pt x="5734455" y="3735"/>
                    <a:pt x="5741104" y="10384"/>
                  </a:cubicBezTo>
                  <a:cubicBezTo>
                    <a:pt x="5747753" y="17032"/>
                    <a:pt x="5751488" y="26050"/>
                    <a:pt x="5751488" y="35452"/>
                  </a:cubicBezTo>
                  <a:lnTo>
                    <a:pt x="5751488" y="2253806"/>
                  </a:lnTo>
                  <a:cubicBezTo>
                    <a:pt x="5751488" y="2273386"/>
                    <a:pt x="5735615" y="2289258"/>
                    <a:pt x="5716036" y="2289258"/>
                  </a:cubicBezTo>
                  <a:lnTo>
                    <a:pt x="35452" y="2289258"/>
                  </a:lnTo>
                  <a:cubicBezTo>
                    <a:pt x="15872" y="2289258"/>
                    <a:pt x="0" y="2273386"/>
                    <a:pt x="0" y="2253806"/>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5" id="5"/>
            <p:cNvSpPr txBox="true"/>
            <p:nvPr/>
          </p:nvSpPr>
          <p:spPr>
            <a:xfrm>
              <a:off x="0" y="-19050"/>
              <a:ext cx="5751488" cy="2308308"/>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false" flipV="false" rot="0">
            <a:off x="274450" y="2986283"/>
            <a:ext cx="4363352" cy="3721682"/>
          </a:xfrm>
          <a:custGeom>
            <a:avLst/>
            <a:gdLst/>
            <a:ahLst/>
            <a:cxnLst/>
            <a:rect r="r" b="b" t="t" l="l"/>
            <a:pathLst>
              <a:path h="3721682" w="4363352">
                <a:moveTo>
                  <a:pt x="0" y="0"/>
                </a:moveTo>
                <a:lnTo>
                  <a:pt x="4363351" y="0"/>
                </a:lnTo>
                <a:lnTo>
                  <a:pt x="4363351" y="3721683"/>
                </a:lnTo>
                <a:lnTo>
                  <a:pt x="0" y="3721683"/>
                </a:lnTo>
                <a:lnTo>
                  <a:pt x="0" y="0"/>
                </a:lnTo>
                <a:close/>
              </a:path>
            </a:pathLst>
          </a:custGeom>
          <a:blipFill>
            <a:blip r:embed="rId4"/>
            <a:stretch>
              <a:fillRect l="0" t="0" r="0" b="0"/>
            </a:stretch>
          </a:blipFill>
        </p:spPr>
      </p:sp>
      <p:sp>
        <p:nvSpPr>
          <p:cNvPr name="Freeform 7" id="7"/>
          <p:cNvSpPr/>
          <p:nvPr/>
        </p:nvSpPr>
        <p:spPr>
          <a:xfrm flipH="false" flipV="false" rot="0">
            <a:off x="5556007" y="2986283"/>
            <a:ext cx="6287983" cy="2664025"/>
          </a:xfrm>
          <a:custGeom>
            <a:avLst/>
            <a:gdLst/>
            <a:ahLst/>
            <a:cxnLst/>
            <a:rect r="r" b="b" t="t" l="l"/>
            <a:pathLst>
              <a:path h="2664025" w="6287983">
                <a:moveTo>
                  <a:pt x="0" y="0"/>
                </a:moveTo>
                <a:lnTo>
                  <a:pt x="6287983" y="0"/>
                </a:lnTo>
                <a:lnTo>
                  <a:pt x="6287983" y="2664025"/>
                </a:lnTo>
                <a:lnTo>
                  <a:pt x="0" y="2664025"/>
                </a:lnTo>
                <a:lnTo>
                  <a:pt x="0" y="0"/>
                </a:lnTo>
                <a:close/>
              </a:path>
            </a:pathLst>
          </a:custGeom>
          <a:blipFill>
            <a:blip r:embed="rId5"/>
            <a:stretch>
              <a:fillRect l="-3684" t="-1436" r="0" b="-1436"/>
            </a:stretch>
          </a:blipFill>
        </p:spPr>
      </p:sp>
      <p:sp>
        <p:nvSpPr>
          <p:cNvPr name="Freeform 8" id="8"/>
          <p:cNvSpPr/>
          <p:nvPr/>
        </p:nvSpPr>
        <p:spPr>
          <a:xfrm flipH="false" flipV="false" rot="0">
            <a:off x="5556007" y="6164875"/>
            <a:ext cx="6287983" cy="2221902"/>
          </a:xfrm>
          <a:custGeom>
            <a:avLst/>
            <a:gdLst/>
            <a:ahLst/>
            <a:cxnLst/>
            <a:rect r="r" b="b" t="t" l="l"/>
            <a:pathLst>
              <a:path h="2221902" w="6287983">
                <a:moveTo>
                  <a:pt x="0" y="0"/>
                </a:moveTo>
                <a:lnTo>
                  <a:pt x="6287983" y="0"/>
                </a:lnTo>
                <a:lnTo>
                  <a:pt x="6287983" y="2221902"/>
                </a:lnTo>
                <a:lnTo>
                  <a:pt x="0" y="2221902"/>
                </a:lnTo>
                <a:lnTo>
                  <a:pt x="0" y="0"/>
                </a:lnTo>
                <a:close/>
              </a:path>
            </a:pathLst>
          </a:custGeom>
          <a:blipFill>
            <a:blip r:embed="rId6"/>
            <a:stretch>
              <a:fillRect l="0" t="0" r="0" b="0"/>
            </a:stretch>
          </a:blipFill>
        </p:spPr>
      </p:sp>
      <p:sp>
        <p:nvSpPr>
          <p:cNvPr name="Freeform 9" id="9"/>
          <p:cNvSpPr/>
          <p:nvPr/>
        </p:nvSpPr>
        <p:spPr>
          <a:xfrm flipH="false" flipV="false" rot="0">
            <a:off x="12434825" y="2986283"/>
            <a:ext cx="4824475" cy="3295928"/>
          </a:xfrm>
          <a:custGeom>
            <a:avLst/>
            <a:gdLst/>
            <a:ahLst/>
            <a:cxnLst/>
            <a:rect r="r" b="b" t="t" l="l"/>
            <a:pathLst>
              <a:path h="3295928" w="4824475">
                <a:moveTo>
                  <a:pt x="0" y="0"/>
                </a:moveTo>
                <a:lnTo>
                  <a:pt x="4824475" y="0"/>
                </a:lnTo>
                <a:lnTo>
                  <a:pt x="4824475" y="3295929"/>
                </a:lnTo>
                <a:lnTo>
                  <a:pt x="0" y="3295929"/>
                </a:lnTo>
                <a:lnTo>
                  <a:pt x="0" y="0"/>
                </a:lnTo>
                <a:close/>
              </a:path>
            </a:pathLst>
          </a:custGeom>
          <a:blipFill>
            <a:blip r:embed="rId7"/>
            <a:stretch>
              <a:fillRect l="0" t="0" r="0" b="0"/>
            </a:stretch>
          </a:blipFill>
        </p:spPr>
      </p:sp>
      <p:sp>
        <p:nvSpPr>
          <p:cNvPr name="Freeform 10" id="10"/>
          <p:cNvSpPr/>
          <p:nvPr/>
        </p:nvSpPr>
        <p:spPr>
          <a:xfrm flipH="false" flipV="false" rot="0">
            <a:off x="12434825" y="6552659"/>
            <a:ext cx="3278005" cy="1473881"/>
          </a:xfrm>
          <a:custGeom>
            <a:avLst/>
            <a:gdLst/>
            <a:ahLst/>
            <a:cxnLst/>
            <a:rect r="r" b="b" t="t" l="l"/>
            <a:pathLst>
              <a:path h="1473881" w="3278005">
                <a:moveTo>
                  <a:pt x="0" y="0"/>
                </a:moveTo>
                <a:lnTo>
                  <a:pt x="3278005" y="0"/>
                </a:lnTo>
                <a:lnTo>
                  <a:pt x="3278005" y="1473881"/>
                </a:lnTo>
                <a:lnTo>
                  <a:pt x="0" y="1473881"/>
                </a:lnTo>
                <a:lnTo>
                  <a:pt x="0" y="0"/>
                </a:lnTo>
                <a:close/>
              </a:path>
            </a:pathLst>
          </a:custGeom>
          <a:blipFill>
            <a:blip r:embed="rId8"/>
            <a:stretch>
              <a:fillRect l="0" t="0" r="-12406" b="0"/>
            </a:stretch>
          </a:blipFill>
        </p:spPr>
      </p:sp>
      <p:sp>
        <p:nvSpPr>
          <p:cNvPr name="Freeform 11" id="11"/>
          <p:cNvSpPr/>
          <p:nvPr/>
        </p:nvSpPr>
        <p:spPr>
          <a:xfrm flipH="false" flipV="false" rot="0">
            <a:off x="274450" y="6985186"/>
            <a:ext cx="2645404" cy="987617"/>
          </a:xfrm>
          <a:custGeom>
            <a:avLst/>
            <a:gdLst/>
            <a:ahLst/>
            <a:cxnLst/>
            <a:rect r="r" b="b" t="t" l="l"/>
            <a:pathLst>
              <a:path h="987617" w="2645404">
                <a:moveTo>
                  <a:pt x="0" y="0"/>
                </a:moveTo>
                <a:lnTo>
                  <a:pt x="2645403" y="0"/>
                </a:lnTo>
                <a:lnTo>
                  <a:pt x="2645403" y="987617"/>
                </a:lnTo>
                <a:lnTo>
                  <a:pt x="0" y="987617"/>
                </a:lnTo>
                <a:lnTo>
                  <a:pt x="0" y="0"/>
                </a:lnTo>
                <a:close/>
              </a:path>
            </a:pathLst>
          </a:custGeom>
          <a:blipFill>
            <a:blip r:embed="rId9"/>
            <a:stretch>
              <a:fillRect l="0" t="0" r="0" b="0"/>
            </a:stretch>
          </a:blipFill>
        </p:spPr>
      </p:sp>
      <p:sp>
        <p:nvSpPr>
          <p:cNvPr name="TextBox 12" id="12"/>
          <p:cNvSpPr txBox="true"/>
          <p:nvPr/>
        </p:nvSpPr>
        <p:spPr>
          <a:xfrm rot="0">
            <a:off x="-1554524" y="1633100"/>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Chi tiết các bảng</a:t>
            </a:r>
          </a:p>
        </p:txBody>
      </p:sp>
      <p:sp>
        <p:nvSpPr>
          <p:cNvPr name="TextBox 13" id="13"/>
          <p:cNvSpPr txBox="true"/>
          <p:nvPr/>
        </p:nvSpPr>
        <p:spPr>
          <a:xfrm rot="0">
            <a:off x="564551" y="435352"/>
            <a:ext cx="6399945"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Mô hình và cấu trúc cơ sở dữ liệu</a:t>
            </a:r>
          </a:p>
        </p:txBody>
      </p:sp>
      <p:sp>
        <p:nvSpPr>
          <p:cNvPr name="TextBox 14" id="14"/>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Tree>
  </p:cSld>
  <p:clrMapOvr>
    <a:masterClrMapping/>
  </p:clrMapOvr>
  <p:transition spd="fast">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5BFD1"/>
        </a:solidFill>
      </p:bgPr>
    </p:bg>
    <p:spTree>
      <p:nvGrpSpPr>
        <p:cNvPr id="1" name=""/>
        <p:cNvGrpSpPr/>
        <p:nvPr/>
      </p:nvGrpSpPr>
      <p:grpSpPr>
        <a:xfrm>
          <a:off x="0" y="0"/>
          <a:ext cx="0" cy="0"/>
          <a:chOff x="0" y="0"/>
          <a:chExt cx="0" cy="0"/>
        </a:xfrm>
      </p:grpSpPr>
      <p:grpSp>
        <p:nvGrpSpPr>
          <p:cNvPr name="Group 2" id="2"/>
          <p:cNvGrpSpPr/>
          <p:nvPr/>
        </p:nvGrpSpPr>
        <p:grpSpPr>
          <a:xfrm rot="0">
            <a:off x="4617535" y="2595962"/>
            <a:ext cx="9013141" cy="6052244"/>
            <a:chOff x="0" y="0"/>
            <a:chExt cx="10107822" cy="6787312"/>
          </a:xfrm>
        </p:grpSpPr>
        <p:sp>
          <p:nvSpPr>
            <p:cNvPr name="Freeform 3" id="3"/>
            <p:cNvSpPr/>
            <p:nvPr/>
          </p:nvSpPr>
          <p:spPr>
            <a:xfrm flipH="false" flipV="false" rot="0">
              <a:off x="178" y="165"/>
              <a:ext cx="10107673" cy="6787386"/>
            </a:xfrm>
            <a:custGeom>
              <a:avLst/>
              <a:gdLst/>
              <a:ahLst/>
              <a:cxnLst/>
              <a:rect r="r" b="b" t="t" l="l"/>
              <a:pathLst>
                <a:path h="6787386" w="10107673">
                  <a:moveTo>
                    <a:pt x="10098246" y="4869608"/>
                  </a:moveTo>
                  <a:cubicBezTo>
                    <a:pt x="10083768" y="5593220"/>
                    <a:pt x="10056209" y="5706123"/>
                    <a:pt x="10012012" y="5810009"/>
                  </a:cubicBezTo>
                  <a:cubicBezTo>
                    <a:pt x="9979374" y="5886590"/>
                    <a:pt x="9934288" y="5957964"/>
                    <a:pt x="9888696" y="6027433"/>
                  </a:cubicBezTo>
                  <a:cubicBezTo>
                    <a:pt x="9789382" y="6178944"/>
                    <a:pt x="9681432" y="6339980"/>
                    <a:pt x="9536144" y="6451105"/>
                  </a:cubicBezTo>
                  <a:cubicBezTo>
                    <a:pt x="9352629" y="6591313"/>
                    <a:pt x="9123394" y="6658750"/>
                    <a:pt x="8897969" y="6692786"/>
                  </a:cubicBezTo>
                  <a:cubicBezTo>
                    <a:pt x="8636603" y="6732283"/>
                    <a:pt x="8371935" y="6729362"/>
                    <a:pt x="8108283" y="6735332"/>
                  </a:cubicBezTo>
                  <a:cubicBezTo>
                    <a:pt x="7837773" y="6741555"/>
                    <a:pt x="7567644" y="6757430"/>
                    <a:pt x="7297515" y="6772034"/>
                  </a:cubicBezTo>
                  <a:cubicBezTo>
                    <a:pt x="2562555" y="6800990"/>
                    <a:pt x="1805381" y="6791593"/>
                    <a:pt x="1272743" y="6721361"/>
                  </a:cubicBezTo>
                  <a:cubicBezTo>
                    <a:pt x="821766" y="6661925"/>
                    <a:pt x="567766" y="6551562"/>
                    <a:pt x="266903" y="6189739"/>
                  </a:cubicBezTo>
                  <a:cubicBezTo>
                    <a:pt x="131394" y="6026798"/>
                    <a:pt x="34874" y="5830329"/>
                    <a:pt x="8966" y="5618747"/>
                  </a:cubicBezTo>
                  <a:cubicBezTo>
                    <a:pt x="-19736" y="3256983"/>
                    <a:pt x="20015" y="1073620"/>
                    <a:pt x="134823" y="872071"/>
                  </a:cubicBezTo>
                  <a:cubicBezTo>
                    <a:pt x="252552" y="665188"/>
                    <a:pt x="343611" y="502882"/>
                    <a:pt x="541858" y="367373"/>
                  </a:cubicBezTo>
                  <a:cubicBezTo>
                    <a:pt x="743661" y="229324"/>
                    <a:pt x="1074369" y="208115"/>
                    <a:pt x="1309573" y="147917"/>
                  </a:cubicBezTo>
                  <a:cubicBezTo>
                    <a:pt x="1373962" y="131407"/>
                    <a:pt x="1438859" y="116802"/>
                    <a:pt x="1504010" y="103721"/>
                  </a:cubicBezTo>
                  <a:cubicBezTo>
                    <a:pt x="1569034" y="90767"/>
                    <a:pt x="1753057" y="47968"/>
                    <a:pt x="1819224" y="43523"/>
                  </a:cubicBezTo>
                  <a:cubicBezTo>
                    <a:pt x="2115007" y="23711"/>
                    <a:pt x="2041347" y="39967"/>
                    <a:pt x="2169998" y="25362"/>
                  </a:cubicBezTo>
                  <a:cubicBezTo>
                    <a:pt x="2436317" y="-5118"/>
                    <a:pt x="2685999" y="8344"/>
                    <a:pt x="5137034" y="978"/>
                  </a:cubicBezTo>
                  <a:cubicBezTo>
                    <a:pt x="7429849" y="-6642"/>
                    <a:pt x="7755350" y="32982"/>
                    <a:pt x="8031194" y="25362"/>
                  </a:cubicBezTo>
                  <a:cubicBezTo>
                    <a:pt x="8294846" y="18123"/>
                    <a:pt x="8639651" y="36030"/>
                    <a:pt x="8902287" y="66129"/>
                  </a:cubicBezTo>
                  <a:cubicBezTo>
                    <a:pt x="9337388" y="115786"/>
                    <a:pt x="9584404" y="154521"/>
                    <a:pt x="9835483" y="533616"/>
                  </a:cubicBezTo>
                  <a:cubicBezTo>
                    <a:pt x="9899491" y="631660"/>
                    <a:pt x="9956768" y="734022"/>
                    <a:pt x="10002488" y="841972"/>
                  </a:cubicBezTo>
                  <a:cubicBezTo>
                    <a:pt x="10088721" y="1046315"/>
                    <a:pt x="10126948" y="1267295"/>
                    <a:pt x="10098246" y="4869608"/>
                  </a:cubicBezTo>
                  <a:close/>
                </a:path>
              </a:pathLst>
            </a:custGeom>
            <a:solidFill>
              <a:srgbClr val="FFF9F0"/>
            </a:solidFill>
          </p:spPr>
        </p:sp>
      </p:grpSp>
      <p:sp>
        <p:nvSpPr>
          <p:cNvPr name="Freeform 4" id="4"/>
          <p:cNvSpPr/>
          <p:nvPr/>
        </p:nvSpPr>
        <p:spPr>
          <a:xfrm flipH="true" flipV="false" rot="0">
            <a:off x="3652459" y="2466632"/>
            <a:ext cx="5471647" cy="129330"/>
          </a:xfrm>
          <a:custGeom>
            <a:avLst/>
            <a:gdLst/>
            <a:ahLst/>
            <a:cxnLst/>
            <a:rect r="r" b="b" t="t" l="l"/>
            <a:pathLst>
              <a:path h="129330" w="5471647">
                <a:moveTo>
                  <a:pt x="5471646" y="0"/>
                </a:moveTo>
                <a:lnTo>
                  <a:pt x="0" y="0"/>
                </a:lnTo>
                <a:lnTo>
                  <a:pt x="0" y="129330"/>
                </a:lnTo>
                <a:lnTo>
                  <a:pt x="5471646" y="129330"/>
                </a:lnTo>
                <a:lnTo>
                  <a:pt x="5471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919131" y="3600450"/>
            <a:ext cx="4449738" cy="3086100"/>
            <a:chOff x="0" y="0"/>
            <a:chExt cx="1171947" cy="812800"/>
          </a:xfrm>
        </p:grpSpPr>
        <p:sp>
          <p:nvSpPr>
            <p:cNvPr name="Freeform 6" id="6"/>
            <p:cNvSpPr/>
            <p:nvPr/>
          </p:nvSpPr>
          <p:spPr>
            <a:xfrm flipH="false" flipV="false" rot="0">
              <a:off x="0" y="0"/>
              <a:ext cx="1171947" cy="812800"/>
            </a:xfrm>
            <a:custGeom>
              <a:avLst/>
              <a:gdLst/>
              <a:ahLst/>
              <a:cxnLst/>
              <a:rect r="r" b="b" t="t" l="l"/>
              <a:pathLst>
                <a:path h="812800" w="1171947">
                  <a:moveTo>
                    <a:pt x="585974" y="0"/>
                  </a:moveTo>
                  <a:cubicBezTo>
                    <a:pt x="262349" y="0"/>
                    <a:pt x="0" y="181951"/>
                    <a:pt x="0" y="406400"/>
                  </a:cubicBezTo>
                  <a:cubicBezTo>
                    <a:pt x="0" y="630849"/>
                    <a:pt x="262349" y="812800"/>
                    <a:pt x="585974" y="812800"/>
                  </a:cubicBezTo>
                  <a:cubicBezTo>
                    <a:pt x="909598" y="812800"/>
                    <a:pt x="1171947" y="630849"/>
                    <a:pt x="1171947" y="406400"/>
                  </a:cubicBezTo>
                  <a:cubicBezTo>
                    <a:pt x="1171947" y="181951"/>
                    <a:pt x="909598" y="0"/>
                    <a:pt x="585974" y="0"/>
                  </a:cubicBezTo>
                  <a:close/>
                </a:path>
              </a:pathLst>
            </a:custGeom>
            <a:solidFill>
              <a:srgbClr val="F2DFD7"/>
            </a:solidFill>
          </p:spPr>
        </p:sp>
        <p:sp>
          <p:nvSpPr>
            <p:cNvPr name="TextBox 7" id="7"/>
            <p:cNvSpPr txBox="true"/>
            <p:nvPr/>
          </p:nvSpPr>
          <p:spPr>
            <a:xfrm>
              <a:off x="109870" y="57150"/>
              <a:ext cx="952207" cy="679450"/>
            </a:xfrm>
            <a:prstGeom prst="rect">
              <a:avLst/>
            </a:prstGeom>
          </p:spPr>
          <p:txBody>
            <a:bodyPr anchor="ctr" rtlCol="false" tIns="50800" lIns="50800" bIns="50800" rIns="50800"/>
            <a:lstStyle/>
            <a:p>
              <a:pPr algn="ctr">
                <a:lnSpc>
                  <a:spcPts val="3249"/>
                </a:lnSpc>
              </a:pPr>
              <a:r>
                <a:rPr lang="en-US" sz="2499">
                  <a:solidFill>
                    <a:srgbClr val="000000"/>
                  </a:solidFill>
                  <a:latin typeface="Paytone One"/>
                  <a:ea typeface="Paytone One"/>
                  <a:cs typeface="Paytone One"/>
                  <a:sym typeface="Paytone One"/>
                </a:rPr>
                <a:t>Cấu trúc hệ thống và kết nối</a:t>
              </a:r>
            </a:p>
          </p:txBody>
        </p:sp>
      </p:grpSp>
    </p:spTree>
  </p:cSld>
  <p:clrMapOvr>
    <a:masterClrMapping/>
  </p:clrMapOvr>
  <p:transition spd="fast">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512566" y="2366940"/>
            <a:ext cx="21837679" cy="8843081"/>
            <a:chOff x="0" y="0"/>
            <a:chExt cx="5751488" cy="2329042"/>
          </a:xfrm>
        </p:grpSpPr>
        <p:sp>
          <p:nvSpPr>
            <p:cNvPr name="Freeform 3" id="3"/>
            <p:cNvSpPr/>
            <p:nvPr/>
          </p:nvSpPr>
          <p:spPr>
            <a:xfrm flipH="false" flipV="false" rot="0">
              <a:off x="0" y="0"/>
              <a:ext cx="5751488" cy="2329042"/>
            </a:xfrm>
            <a:custGeom>
              <a:avLst/>
              <a:gdLst/>
              <a:ahLst/>
              <a:cxnLst/>
              <a:rect r="r" b="b" t="t" l="l"/>
              <a:pathLst>
                <a:path h="2329042" w="5751488">
                  <a:moveTo>
                    <a:pt x="35452" y="0"/>
                  </a:moveTo>
                  <a:lnTo>
                    <a:pt x="5716036" y="0"/>
                  </a:lnTo>
                  <a:cubicBezTo>
                    <a:pt x="5725438" y="0"/>
                    <a:pt x="5734455" y="3735"/>
                    <a:pt x="5741104" y="10384"/>
                  </a:cubicBezTo>
                  <a:cubicBezTo>
                    <a:pt x="5747753" y="17032"/>
                    <a:pt x="5751488" y="26050"/>
                    <a:pt x="5751488" y="35452"/>
                  </a:cubicBezTo>
                  <a:lnTo>
                    <a:pt x="5751488" y="2293590"/>
                  </a:lnTo>
                  <a:cubicBezTo>
                    <a:pt x="5751488" y="2313169"/>
                    <a:pt x="5735615" y="2329042"/>
                    <a:pt x="5716036" y="2329042"/>
                  </a:cubicBezTo>
                  <a:lnTo>
                    <a:pt x="35452" y="2329042"/>
                  </a:lnTo>
                  <a:cubicBezTo>
                    <a:pt x="15872" y="2329042"/>
                    <a:pt x="0" y="2313169"/>
                    <a:pt x="0" y="2293590"/>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48092"/>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5285735" y="5062835"/>
            <a:ext cx="3474775" cy="3261758"/>
          </a:xfrm>
          <a:prstGeom prst="line">
            <a:avLst/>
          </a:prstGeom>
          <a:ln cap="flat" w="38100">
            <a:solidFill>
              <a:srgbClr val="000000"/>
            </a:solidFill>
            <a:prstDash val="sysDash"/>
            <a:headEnd type="none" len="sm" w="sm"/>
            <a:tailEnd type="none" len="sm" w="sm"/>
          </a:ln>
        </p:spPr>
      </p:sp>
      <p:sp>
        <p:nvSpPr>
          <p:cNvPr name="AutoShape 7" id="7"/>
          <p:cNvSpPr/>
          <p:nvPr/>
        </p:nvSpPr>
        <p:spPr>
          <a:xfrm flipH="true">
            <a:off x="9757054" y="9099612"/>
            <a:ext cx="4753064" cy="158688"/>
          </a:xfrm>
          <a:prstGeom prst="line">
            <a:avLst/>
          </a:prstGeom>
          <a:ln cap="flat" w="38100">
            <a:solidFill>
              <a:srgbClr val="000000"/>
            </a:solidFill>
            <a:prstDash val="sysDash"/>
            <a:headEnd type="none" len="sm" w="sm"/>
            <a:tailEnd type="none" len="sm" w="sm"/>
          </a:ln>
        </p:spPr>
      </p:sp>
      <p:sp>
        <p:nvSpPr>
          <p:cNvPr name="AutoShape 8" id="8"/>
          <p:cNvSpPr/>
          <p:nvPr/>
        </p:nvSpPr>
        <p:spPr>
          <a:xfrm flipH="true">
            <a:off x="10660477" y="5457036"/>
            <a:ext cx="4260305" cy="3071392"/>
          </a:xfrm>
          <a:prstGeom prst="line">
            <a:avLst/>
          </a:prstGeom>
          <a:ln cap="flat" w="38100">
            <a:solidFill>
              <a:srgbClr val="000000"/>
            </a:solidFill>
            <a:prstDash val="sysDash"/>
            <a:headEnd type="none" len="sm" w="sm"/>
            <a:tailEnd type="none" len="sm" w="sm"/>
          </a:ln>
        </p:spPr>
      </p:sp>
      <p:sp>
        <p:nvSpPr>
          <p:cNvPr name="AutoShape 9" id="9"/>
          <p:cNvSpPr/>
          <p:nvPr/>
        </p:nvSpPr>
        <p:spPr>
          <a:xfrm>
            <a:off x="4912403" y="8882646"/>
            <a:ext cx="4844650" cy="375654"/>
          </a:xfrm>
          <a:prstGeom prst="line">
            <a:avLst/>
          </a:prstGeom>
          <a:ln cap="flat" w="38100">
            <a:solidFill>
              <a:srgbClr val="000000"/>
            </a:solidFill>
            <a:prstDash val="sysDash"/>
            <a:headEnd type="none" len="sm" w="sm"/>
            <a:tailEnd type="none" len="sm" w="sm"/>
          </a:ln>
        </p:spPr>
      </p:sp>
      <p:sp>
        <p:nvSpPr>
          <p:cNvPr name="AutoShape 10" id="10"/>
          <p:cNvSpPr/>
          <p:nvPr/>
        </p:nvSpPr>
        <p:spPr>
          <a:xfrm flipH="true">
            <a:off x="9807696" y="5661138"/>
            <a:ext cx="0" cy="1846418"/>
          </a:xfrm>
          <a:prstGeom prst="line">
            <a:avLst/>
          </a:prstGeom>
          <a:ln cap="flat" w="38100">
            <a:solidFill>
              <a:srgbClr val="000000"/>
            </a:solidFill>
            <a:prstDash val="sysDash"/>
            <a:headEnd type="none" len="sm" w="sm"/>
            <a:tailEnd type="none" len="sm" w="sm"/>
          </a:ln>
        </p:spPr>
      </p:sp>
      <p:sp>
        <p:nvSpPr>
          <p:cNvPr name="Freeform 11" id="11"/>
          <p:cNvSpPr/>
          <p:nvPr/>
        </p:nvSpPr>
        <p:spPr>
          <a:xfrm flipH="false" flipV="false" rot="0">
            <a:off x="8469955" y="7048113"/>
            <a:ext cx="2574198" cy="2581081"/>
          </a:xfrm>
          <a:custGeom>
            <a:avLst/>
            <a:gdLst/>
            <a:ahLst/>
            <a:cxnLst/>
            <a:rect r="r" b="b" t="t" l="l"/>
            <a:pathLst>
              <a:path h="2581081" w="2574198">
                <a:moveTo>
                  <a:pt x="0" y="0"/>
                </a:moveTo>
                <a:lnTo>
                  <a:pt x="2574197" y="0"/>
                </a:lnTo>
                <a:lnTo>
                  <a:pt x="2574197" y="2581081"/>
                </a:lnTo>
                <a:lnTo>
                  <a:pt x="0" y="25810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113513" y="3328924"/>
            <a:ext cx="2326955" cy="2949089"/>
          </a:xfrm>
          <a:custGeom>
            <a:avLst/>
            <a:gdLst/>
            <a:ahLst/>
            <a:cxnLst/>
            <a:rect r="r" b="b" t="t" l="l"/>
            <a:pathLst>
              <a:path h="2949089" w="2326955">
                <a:moveTo>
                  <a:pt x="0" y="0"/>
                </a:moveTo>
                <a:lnTo>
                  <a:pt x="2326954" y="0"/>
                </a:lnTo>
                <a:lnTo>
                  <a:pt x="2326954" y="2949089"/>
                </a:lnTo>
                <a:lnTo>
                  <a:pt x="0" y="29490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3829430" y="4851717"/>
            <a:ext cx="895119" cy="1210638"/>
          </a:xfrm>
          <a:custGeom>
            <a:avLst/>
            <a:gdLst/>
            <a:ahLst/>
            <a:cxnLst/>
            <a:rect r="r" b="b" t="t" l="l"/>
            <a:pathLst>
              <a:path h="1210638" w="895119">
                <a:moveTo>
                  <a:pt x="0" y="0"/>
                </a:moveTo>
                <a:lnTo>
                  <a:pt x="895120" y="0"/>
                </a:lnTo>
                <a:lnTo>
                  <a:pt x="895120" y="1210638"/>
                </a:lnTo>
                <a:lnTo>
                  <a:pt x="0" y="1210638"/>
                </a:lnTo>
                <a:lnTo>
                  <a:pt x="0" y="0"/>
                </a:lnTo>
                <a:close/>
              </a:path>
            </a:pathLst>
          </a:custGeom>
          <a:blipFill>
            <a:blip r:embed="rId8"/>
            <a:stretch>
              <a:fillRect l="-44296" t="-11856" r="-58798" b="0"/>
            </a:stretch>
          </a:blipFill>
        </p:spPr>
      </p:sp>
      <p:sp>
        <p:nvSpPr>
          <p:cNvPr name="Freeform 14" id="14"/>
          <p:cNvSpPr/>
          <p:nvPr/>
        </p:nvSpPr>
        <p:spPr>
          <a:xfrm flipH="false" flipV="false" rot="0">
            <a:off x="13757305" y="3048978"/>
            <a:ext cx="2326955" cy="2949089"/>
          </a:xfrm>
          <a:custGeom>
            <a:avLst/>
            <a:gdLst/>
            <a:ahLst/>
            <a:cxnLst/>
            <a:rect r="r" b="b" t="t" l="l"/>
            <a:pathLst>
              <a:path h="2949089" w="2326955">
                <a:moveTo>
                  <a:pt x="0" y="0"/>
                </a:moveTo>
                <a:lnTo>
                  <a:pt x="2326955" y="0"/>
                </a:lnTo>
                <a:lnTo>
                  <a:pt x="2326955" y="2949089"/>
                </a:lnTo>
                <a:lnTo>
                  <a:pt x="0" y="29490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4310889" y="4424715"/>
            <a:ext cx="1219786" cy="1276240"/>
          </a:xfrm>
          <a:custGeom>
            <a:avLst/>
            <a:gdLst/>
            <a:ahLst/>
            <a:cxnLst/>
            <a:rect r="r" b="b" t="t" l="l"/>
            <a:pathLst>
              <a:path h="1276240" w="1219786">
                <a:moveTo>
                  <a:pt x="0" y="0"/>
                </a:moveTo>
                <a:lnTo>
                  <a:pt x="1219786" y="0"/>
                </a:lnTo>
                <a:lnTo>
                  <a:pt x="1219786" y="1276241"/>
                </a:lnTo>
                <a:lnTo>
                  <a:pt x="0" y="1276241"/>
                </a:lnTo>
                <a:lnTo>
                  <a:pt x="0" y="0"/>
                </a:lnTo>
                <a:close/>
              </a:path>
            </a:pathLst>
          </a:custGeom>
          <a:blipFill>
            <a:blip r:embed="rId9"/>
            <a:stretch>
              <a:fillRect l="-25906" t="-13121" r="-27457" b="0"/>
            </a:stretch>
          </a:blipFill>
        </p:spPr>
      </p:sp>
      <p:sp>
        <p:nvSpPr>
          <p:cNvPr name="Freeform 16" id="16"/>
          <p:cNvSpPr/>
          <p:nvPr/>
        </p:nvSpPr>
        <p:spPr>
          <a:xfrm flipH="false" flipV="false" rot="0">
            <a:off x="8593576" y="3048978"/>
            <a:ext cx="2326955" cy="2949089"/>
          </a:xfrm>
          <a:custGeom>
            <a:avLst/>
            <a:gdLst/>
            <a:ahLst/>
            <a:cxnLst/>
            <a:rect r="r" b="b" t="t" l="l"/>
            <a:pathLst>
              <a:path h="2949089" w="2326955">
                <a:moveTo>
                  <a:pt x="0" y="0"/>
                </a:moveTo>
                <a:lnTo>
                  <a:pt x="2326955" y="0"/>
                </a:lnTo>
                <a:lnTo>
                  <a:pt x="2326955" y="2949089"/>
                </a:lnTo>
                <a:lnTo>
                  <a:pt x="0" y="29490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9279048" y="4625862"/>
            <a:ext cx="1057296" cy="1035275"/>
          </a:xfrm>
          <a:custGeom>
            <a:avLst/>
            <a:gdLst/>
            <a:ahLst/>
            <a:cxnLst/>
            <a:rect r="r" b="b" t="t" l="l"/>
            <a:pathLst>
              <a:path h="1035275" w="1057296">
                <a:moveTo>
                  <a:pt x="0" y="0"/>
                </a:moveTo>
                <a:lnTo>
                  <a:pt x="1057297" y="0"/>
                </a:lnTo>
                <a:lnTo>
                  <a:pt x="1057297" y="1035276"/>
                </a:lnTo>
                <a:lnTo>
                  <a:pt x="0" y="1035276"/>
                </a:lnTo>
                <a:lnTo>
                  <a:pt x="0" y="0"/>
                </a:lnTo>
                <a:close/>
              </a:path>
            </a:pathLst>
          </a:custGeom>
          <a:blipFill>
            <a:blip r:embed="rId10"/>
            <a:stretch>
              <a:fillRect l="-31226" t="-16175" r="-45254" b="-44252"/>
            </a:stretch>
          </a:blipFill>
        </p:spPr>
      </p:sp>
      <p:sp>
        <p:nvSpPr>
          <p:cNvPr name="Freeform 18" id="18"/>
          <p:cNvSpPr/>
          <p:nvPr/>
        </p:nvSpPr>
        <p:spPr>
          <a:xfrm flipH="false" flipV="false" rot="0">
            <a:off x="13757305" y="6680105"/>
            <a:ext cx="2326955" cy="2949089"/>
          </a:xfrm>
          <a:custGeom>
            <a:avLst/>
            <a:gdLst/>
            <a:ahLst/>
            <a:cxnLst/>
            <a:rect r="r" b="b" t="t" l="l"/>
            <a:pathLst>
              <a:path h="2949089" w="2326955">
                <a:moveTo>
                  <a:pt x="0" y="0"/>
                </a:moveTo>
                <a:lnTo>
                  <a:pt x="2326955" y="0"/>
                </a:lnTo>
                <a:lnTo>
                  <a:pt x="2326955" y="2949089"/>
                </a:lnTo>
                <a:lnTo>
                  <a:pt x="0" y="29490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4510118" y="8672797"/>
            <a:ext cx="1021725" cy="819518"/>
          </a:xfrm>
          <a:custGeom>
            <a:avLst/>
            <a:gdLst/>
            <a:ahLst/>
            <a:cxnLst/>
            <a:rect r="r" b="b" t="t" l="l"/>
            <a:pathLst>
              <a:path h="819518" w="1021725">
                <a:moveTo>
                  <a:pt x="0" y="0"/>
                </a:moveTo>
                <a:lnTo>
                  <a:pt x="1021725" y="0"/>
                </a:lnTo>
                <a:lnTo>
                  <a:pt x="1021725" y="819517"/>
                </a:lnTo>
                <a:lnTo>
                  <a:pt x="0" y="819517"/>
                </a:lnTo>
                <a:lnTo>
                  <a:pt x="0" y="0"/>
                </a:lnTo>
                <a:close/>
              </a:path>
            </a:pathLst>
          </a:custGeom>
          <a:blipFill>
            <a:blip r:embed="rId11"/>
            <a:stretch>
              <a:fillRect l="-46829" t="-15589" r="-25917" b="-20434"/>
            </a:stretch>
          </a:blipFill>
        </p:spPr>
      </p:sp>
      <p:sp>
        <p:nvSpPr>
          <p:cNvPr name="Freeform 20" id="20"/>
          <p:cNvSpPr/>
          <p:nvPr/>
        </p:nvSpPr>
        <p:spPr>
          <a:xfrm flipH="false" flipV="false" rot="0">
            <a:off x="3113513" y="6788480"/>
            <a:ext cx="2326955" cy="2949089"/>
          </a:xfrm>
          <a:custGeom>
            <a:avLst/>
            <a:gdLst/>
            <a:ahLst/>
            <a:cxnLst/>
            <a:rect r="r" b="b" t="t" l="l"/>
            <a:pathLst>
              <a:path h="2949089" w="2326955">
                <a:moveTo>
                  <a:pt x="0" y="0"/>
                </a:moveTo>
                <a:lnTo>
                  <a:pt x="2326954" y="0"/>
                </a:lnTo>
                <a:lnTo>
                  <a:pt x="2326954" y="2949089"/>
                </a:lnTo>
                <a:lnTo>
                  <a:pt x="0" y="29490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3641577" y="8263025"/>
            <a:ext cx="1270826" cy="1239243"/>
          </a:xfrm>
          <a:custGeom>
            <a:avLst/>
            <a:gdLst/>
            <a:ahLst/>
            <a:cxnLst/>
            <a:rect r="r" b="b" t="t" l="l"/>
            <a:pathLst>
              <a:path h="1239243" w="1270826">
                <a:moveTo>
                  <a:pt x="0" y="0"/>
                </a:moveTo>
                <a:lnTo>
                  <a:pt x="1270826" y="0"/>
                </a:lnTo>
                <a:lnTo>
                  <a:pt x="1270826" y="1239243"/>
                </a:lnTo>
                <a:lnTo>
                  <a:pt x="0" y="1239243"/>
                </a:lnTo>
                <a:lnTo>
                  <a:pt x="0" y="0"/>
                </a:lnTo>
                <a:close/>
              </a:path>
            </a:pathLst>
          </a:custGeom>
          <a:blipFill>
            <a:blip r:embed="rId12"/>
            <a:stretch>
              <a:fillRect l="-22466" t="-15443" r="-21547" b="-16416"/>
            </a:stretch>
          </a:blipFill>
        </p:spPr>
      </p:sp>
      <p:sp>
        <p:nvSpPr>
          <p:cNvPr name="TextBox 22" id="22"/>
          <p:cNvSpPr txBox="true"/>
          <p:nvPr/>
        </p:nvSpPr>
        <p:spPr>
          <a:xfrm rot="0">
            <a:off x="-477464" y="1622178"/>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Phân quyền truy cập </a:t>
            </a:r>
          </a:p>
        </p:txBody>
      </p:sp>
      <p:sp>
        <p:nvSpPr>
          <p:cNvPr name="TextBox 23" id="23"/>
          <p:cNvSpPr txBox="true"/>
          <p:nvPr/>
        </p:nvSpPr>
        <p:spPr>
          <a:xfrm rot="0">
            <a:off x="522776"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Cấu trúc hệ thống và kết nối</a:t>
            </a:r>
          </a:p>
        </p:txBody>
      </p:sp>
      <p:sp>
        <p:nvSpPr>
          <p:cNvPr name="TextBox 24" id="24"/>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TextBox 25" id="25"/>
          <p:cNvSpPr txBox="true"/>
          <p:nvPr/>
        </p:nvSpPr>
        <p:spPr>
          <a:xfrm rot="0">
            <a:off x="7991949" y="8276969"/>
            <a:ext cx="3530208" cy="455294"/>
          </a:xfrm>
          <a:prstGeom prst="rect">
            <a:avLst/>
          </a:prstGeom>
        </p:spPr>
        <p:txBody>
          <a:bodyPr anchor="t" rtlCol="false" tIns="0" lIns="0" bIns="0" rIns="0">
            <a:spAutoFit/>
          </a:bodyPr>
          <a:lstStyle/>
          <a:p>
            <a:pPr algn="ctr">
              <a:lnSpc>
                <a:spcPts val="3780"/>
              </a:lnSpc>
              <a:spcBef>
                <a:spcPct val="0"/>
              </a:spcBef>
            </a:pPr>
            <a:r>
              <a:rPr lang="en-US" sz="2700" spc="-29">
                <a:solidFill>
                  <a:srgbClr val="000000"/>
                </a:solidFill>
                <a:latin typeface="Paytone One"/>
                <a:ea typeface="Paytone One"/>
                <a:cs typeface="Paytone One"/>
                <a:sym typeface="Paytone One"/>
              </a:rPr>
              <a:t>Database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A"/>
        </a:solidFill>
      </p:bgPr>
    </p:bg>
    <p:spTree>
      <p:nvGrpSpPr>
        <p:cNvPr id="1" name=""/>
        <p:cNvGrpSpPr/>
        <p:nvPr/>
      </p:nvGrpSpPr>
      <p:grpSpPr>
        <a:xfrm>
          <a:off x="0" y="0"/>
          <a:ext cx="0" cy="0"/>
          <a:chOff x="0" y="0"/>
          <a:chExt cx="0" cy="0"/>
        </a:xfrm>
      </p:grpSpPr>
      <p:grpSp>
        <p:nvGrpSpPr>
          <p:cNvPr name="Group 2" id="2"/>
          <p:cNvGrpSpPr/>
          <p:nvPr/>
        </p:nvGrpSpPr>
        <p:grpSpPr>
          <a:xfrm rot="0">
            <a:off x="-261525" y="-867141"/>
            <a:ext cx="18718351" cy="3772690"/>
            <a:chOff x="0" y="0"/>
            <a:chExt cx="4929936" cy="993630"/>
          </a:xfrm>
        </p:grpSpPr>
        <p:sp>
          <p:nvSpPr>
            <p:cNvPr name="Freeform 3" id="3"/>
            <p:cNvSpPr/>
            <p:nvPr/>
          </p:nvSpPr>
          <p:spPr>
            <a:xfrm flipH="false" flipV="false" rot="0">
              <a:off x="0" y="0"/>
              <a:ext cx="4929936" cy="993630"/>
            </a:xfrm>
            <a:custGeom>
              <a:avLst/>
              <a:gdLst/>
              <a:ahLst/>
              <a:cxnLst/>
              <a:rect r="r" b="b" t="t" l="l"/>
              <a:pathLst>
                <a:path h="993630" w="4929936">
                  <a:moveTo>
                    <a:pt x="0" y="0"/>
                  </a:moveTo>
                  <a:lnTo>
                    <a:pt x="4929936" y="0"/>
                  </a:lnTo>
                  <a:lnTo>
                    <a:pt x="4929936" y="993630"/>
                  </a:lnTo>
                  <a:lnTo>
                    <a:pt x="0" y="993630"/>
                  </a:lnTo>
                  <a:close/>
                </a:path>
              </a:pathLst>
            </a:custGeom>
            <a:solidFill>
              <a:srgbClr val="D7EFE0"/>
            </a:solidFill>
            <a:ln cap="sq">
              <a:noFill/>
              <a:prstDash val="solid"/>
              <a:miter/>
            </a:ln>
          </p:spPr>
        </p:sp>
        <p:sp>
          <p:nvSpPr>
            <p:cNvPr name="TextBox 4" id="4"/>
            <p:cNvSpPr txBox="true"/>
            <p:nvPr/>
          </p:nvSpPr>
          <p:spPr>
            <a:xfrm>
              <a:off x="0" y="-47625"/>
              <a:ext cx="4929936" cy="104125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5278850" y="9093927"/>
            <a:ext cx="2275145" cy="602314"/>
            <a:chOff x="0" y="0"/>
            <a:chExt cx="400757" cy="106095"/>
          </a:xfrm>
        </p:grpSpPr>
        <p:sp>
          <p:nvSpPr>
            <p:cNvPr name="Freeform 6" id="6"/>
            <p:cNvSpPr/>
            <p:nvPr/>
          </p:nvSpPr>
          <p:spPr>
            <a:xfrm flipH="false" flipV="false" rot="0">
              <a:off x="0" y="0"/>
              <a:ext cx="400757" cy="106095"/>
            </a:xfrm>
            <a:custGeom>
              <a:avLst/>
              <a:gdLst/>
              <a:ahLst/>
              <a:cxnLst/>
              <a:rect r="r" b="b" t="t" l="l"/>
              <a:pathLst>
                <a:path h="106095" w="400757">
                  <a:moveTo>
                    <a:pt x="200379" y="0"/>
                  </a:moveTo>
                  <a:cubicBezTo>
                    <a:pt x="89713" y="0"/>
                    <a:pt x="0" y="23750"/>
                    <a:pt x="0" y="53048"/>
                  </a:cubicBezTo>
                  <a:cubicBezTo>
                    <a:pt x="0" y="82345"/>
                    <a:pt x="89713" y="106095"/>
                    <a:pt x="200379" y="106095"/>
                  </a:cubicBezTo>
                  <a:cubicBezTo>
                    <a:pt x="311045" y="106095"/>
                    <a:pt x="400757" y="82345"/>
                    <a:pt x="400757" y="53048"/>
                  </a:cubicBezTo>
                  <a:cubicBezTo>
                    <a:pt x="400757" y="23750"/>
                    <a:pt x="311045" y="0"/>
                    <a:pt x="200379" y="0"/>
                  </a:cubicBezTo>
                  <a:close/>
                </a:path>
              </a:pathLst>
            </a:custGeom>
            <a:solidFill>
              <a:srgbClr val="42321F"/>
            </a:solidFill>
          </p:spPr>
        </p:sp>
        <p:sp>
          <p:nvSpPr>
            <p:cNvPr name="TextBox 7" id="7"/>
            <p:cNvSpPr txBox="true"/>
            <p:nvPr/>
          </p:nvSpPr>
          <p:spPr>
            <a:xfrm>
              <a:off x="37571" y="-37679"/>
              <a:ext cx="325615" cy="133827"/>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964605" y="5312024"/>
            <a:ext cx="589390" cy="676753"/>
          </a:xfrm>
          <a:custGeom>
            <a:avLst/>
            <a:gdLst/>
            <a:ahLst/>
            <a:cxnLst/>
            <a:rect r="r" b="b" t="t" l="l"/>
            <a:pathLst>
              <a:path h="676753" w="589390">
                <a:moveTo>
                  <a:pt x="0" y="0"/>
                </a:moveTo>
                <a:lnTo>
                  <a:pt x="589390" y="0"/>
                </a:lnTo>
                <a:lnTo>
                  <a:pt x="589390" y="676753"/>
                </a:lnTo>
                <a:lnTo>
                  <a:pt x="0" y="676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372498" y="1974971"/>
            <a:ext cx="398890" cy="458016"/>
          </a:xfrm>
          <a:custGeom>
            <a:avLst/>
            <a:gdLst/>
            <a:ahLst/>
            <a:cxnLst/>
            <a:rect r="r" b="b" t="t" l="l"/>
            <a:pathLst>
              <a:path h="458016" w="398890">
                <a:moveTo>
                  <a:pt x="0" y="0"/>
                </a:moveTo>
                <a:lnTo>
                  <a:pt x="398890" y="0"/>
                </a:lnTo>
                <a:lnTo>
                  <a:pt x="398890" y="458016"/>
                </a:lnTo>
                <a:lnTo>
                  <a:pt x="0" y="4580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073330" y="6498004"/>
            <a:ext cx="598336" cy="687024"/>
          </a:xfrm>
          <a:custGeom>
            <a:avLst/>
            <a:gdLst/>
            <a:ahLst/>
            <a:cxnLst/>
            <a:rect r="r" b="b" t="t" l="l"/>
            <a:pathLst>
              <a:path h="687024" w="598336">
                <a:moveTo>
                  <a:pt x="0" y="0"/>
                </a:moveTo>
                <a:lnTo>
                  <a:pt x="598336" y="0"/>
                </a:lnTo>
                <a:lnTo>
                  <a:pt x="598336" y="687024"/>
                </a:lnTo>
                <a:lnTo>
                  <a:pt x="0" y="687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11" id="11">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14630" r="0" b="14630"/>
          <a:stretch>
            <a:fillRect/>
          </a:stretch>
        </p:blipFill>
        <p:spPr>
          <a:xfrm flipH="false" flipV="false" rot="0">
            <a:off x="12819385" y="-962850"/>
            <a:ext cx="5468615" cy="3868400"/>
          </a:xfrm>
          <a:prstGeom prst="rect">
            <a:avLst/>
          </a:prstGeom>
        </p:spPr>
      </p:pic>
      <p:sp>
        <p:nvSpPr>
          <p:cNvPr name="TextBox 12" id="12"/>
          <p:cNvSpPr txBox="true"/>
          <p:nvPr/>
        </p:nvSpPr>
        <p:spPr>
          <a:xfrm rot="0">
            <a:off x="893628" y="434095"/>
            <a:ext cx="7383370" cy="2296252"/>
          </a:xfrm>
          <a:prstGeom prst="rect">
            <a:avLst/>
          </a:prstGeom>
        </p:spPr>
        <p:txBody>
          <a:bodyPr anchor="t" rtlCol="false" tIns="0" lIns="0" bIns="0" rIns="0">
            <a:spAutoFit/>
          </a:bodyPr>
          <a:lstStyle/>
          <a:p>
            <a:pPr algn="l">
              <a:lnSpc>
                <a:spcPts val="8801"/>
              </a:lnSpc>
            </a:pPr>
            <a:r>
              <a:rPr lang="en-US" sz="8714">
                <a:solidFill>
                  <a:srgbClr val="42321F"/>
                </a:solidFill>
                <a:latin typeface="Paytone One"/>
                <a:ea typeface="Paytone One"/>
                <a:cs typeface="Paytone One"/>
                <a:sym typeface="Paytone One"/>
              </a:rPr>
              <a:t>Thành viên nhóm 4:</a:t>
            </a:r>
          </a:p>
        </p:txBody>
      </p:sp>
      <p:grpSp>
        <p:nvGrpSpPr>
          <p:cNvPr name="Group 13" id="13"/>
          <p:cNvGrpSpPr/>
          <p:nvPr/>
        </p:nvGrpSpPr>
        <p:grpSpPr>
          <a:xfrm rot="0">
            <a:off x="29358" y="3362861"/>
            <a:ext cx="4555954" cy="3055476"/>
            <a:chOff x="0" y="0"/>
            <a:chExt cx="6074606" cy="4073968"/>
          </a:xfrm>
        </p:grpSpPr>
        <p:sp>
          <p:nvSpPr>
            <p:cNvPr name="Freeform 14" id="14"/>
            <p:cNvSpPr/>
            <p:nvPr/>
          </p:nvSpPr>
          <p:spPr>
            <a:xfrm flipH="false" flipV="false" rot="0">
              <a:off x="1703247" y="0"/>
              <a:ext cx="2668113" cy="2539485"/>
            </a:xfrm>
            <a:custGeom>
              <a:avLst/>
              <a:gdLst/>
              <a:ahLst/>
              <a:cxnLst/>
              <a:rect r="r" b="b" t="t" l="l"/>
              <a:pathLst>
                <a:path h="2539485" w="2668113">
                  <a:moveTo>
                    <a:pt x="0" y="0"/>
                  </a:moveTo>
                  <a:lnTo>
                    <a:pt x="2668112" y="0"/>
                  </a:lnTo>
                  <a:lnTo>
                    <a:pt x="2668112" y="2539485"/>
                  </a:lnTo>
                  <a:lnTo>
                    <a:pt x="0" y="2539485"/>
                  </a:lnTo>
                  <a:lnTo>
                    <a:pt x="0" y="0"/>
                  </a:lnTo>
                  <a:close/>
                </a:path>
              </a:pathLst>
            </a:custGeom>
            <a:blipFill>
              <a:blip r:embed="rId7"/>
              <a:stretch>
                <a:fillRect l="-51243" t="-23649" r="-51243" b="-18090"/>
              </a:stretch>
            </a:blipFill>
          </p:spPr>
        </p:sp>
        <p:sp>
          <p:nvSpPr>
            <p:cNvPr name="TextBox 15" id="15"/>
            <p:cNvSpPr txBox="true"/>
            <p:nvPr/>
          </p:nvSpPr>
          <p:spPr>
            <a:xfrm rot="0">
              <a:off x="0" y="2807143"/>
              <a:ext cx="6074606" cy="1266825"/>
            </a:xfrm>
            <a:prstGeom prst="rect">
              <a:avLst/>
            </a:prstGeom>
          </p:spPr>
          <p:txBody>
            <a:bodyPr anchor="t" rtlCol="false" tIns="0" lIns="0" bIns="0" rIns="0">
              <a:spAutoFit/>
            </a:bodyPr>
            <a:lstStyle/>
            <a:p>
              <a:pPr algn="ctr">
                <a:lnSpc>
                  <a:spcPts val="4050"/>
                </a:lnSpc>
              </a:pPr>
              <a:r>
                <a:rPr lang="en-US" sz="2250">
                  <a:solidFill>
                    <a:srgbClr val="42321F"/>
                  </a:solidFill>
                  <a:latin typeface="Paytone One"/>
                  <a:ea typeface="Paytone One"/>
                  <a:cs typeface="Paytone One"/>
                  <a:sym typeface="Paytone One"/>
                </a:rPr>
                <a:t>2001230857</a:t>
              </a:r>
            </a:p>
            <a:p>
              <a:pPr algn="ctr">
                <a:lnSpc>
                  <a:spcPts val="4050"/>
                </a:lnSpc>
                <a:spcBef>
                  <a:spcPct val="0"/>
                </a:spcBef>
              </a:pPr>
              <a:r>
                <a:rPr lang="en-US" sz="2250">
                  <a:solidFill>
                    <a:srgbClr val="42321F"/>
                  </a:solidFill>
                  <a:latin typeface="Paytone One"/>
                  <a:ea typeface="Paytone One"/>
                  <a:cs typeface="Paytone One"/>
                  <a:sym typeface="Paytone One"/>
                </a:rPr>
                <a:t>Nguyễn Tấn Tuấn </a:t>
              </a:r>
            </a:p>
          </p:txBody>
        </p:sp>
      </p:grpSp>
      <p:grpSp>
        <p:nvGrpSpPr>
          <p:cNvPr name="Group 16" id="16"/>
          <p:cNvGrpSpPr/>
          <p:nvPr/>
        </p:nvGrpSpPr>
        <p:grpSpPr>
          <a:xfrm rot="0">
            <a:off x="10852413" y="6498652"/>
            <a:ext cx="3933944" cy="3061668"/>
            <a:chOff x="0" y="0"/>
            <a:chExt cx="5245259" cy="4082224"/>
          </a:xfrm>
        </p:grpSpPr>
        <p:sp>
          <p:nvSpPr>
            <p:cNvPr name="Freeform 17" id="17"/>
            <p:cNvSpPr/>
            <p:nvPr/>
          </p:nvSpPr>
          <p:spPr>
            <a:xfrm flipH="false" flipV="false" rot="0">
              <a:off x="1288573" y="0"/>
              <a:ext cx="2668113" cy="2539485"/>
            </a:xfrm>
            <a:custGeom>
              <a:avLst/>
              <a:gdLst/>
              <a:ahLst/>
              <a:cxnLst/>
              <a:rect r="r" b="b" t="t" l="l"/>
              <a:pathLst>
                <a:path h="2539485" w="2668113">
                  <a:moveTo>
                    <a:pt x="0" y="0"/>
                  </a:moveTo>
                  <a:lnTo>
                    <a:pt x="2668113" y="0"/>
                  </a:lnTo>
                  <a:lnTo>
                    <a:pt x="2668113" y="2539485"/>
                  </a:lnTo>
                  <a:lnTo>
                    <a:pt x="0" y="2539485"/>
                  </a:lnTo>
                  <a:lnTo>
                    <a:pt x="0" y="0"/>
                  </a:lnTo>
                  <a:close/>
                </a:path>
              </a:pathLst>
            </a:custGeom>
            <a:blipFill>
              <a:blip r:embed="rId7"/>
              <a:stretch>
                <a:fillRect l="-51243" t="-23649" r="-51243" b="-18090"/>
              </a:stretch>
            </a:blipFill>
          </p:spPr>
        </p:sp>
        <p:sp>
          <p:nvSpPr>
            <p:cNvPr name="TextBox 18" id="18"/>
            <p:cNvSpPr txBox="true"/>
            <p:nvPr/>
          </p:nvSpPr>
          <p:spPr>
            <a:xfrm rot="0">
              <a:off x="0" y="3501199"/>
              <a:ext cx="5245259" cy="581025"/>
            </a:xfrm>
            <a:prstGeom prst="rect">
              <a:avLst/>
            </a:prstGeom>
          </p:spPr>
          <p:txBody>
            <a:bodyPr anchor="t" rtlCol="false" tIns="0" lIns="0" bIns="0" rIns="0">
              <a:spAutoFit/>
            </a:bodyPr>
            <a:lstStyle/>
            <a:p>
              <a:pPr algn="ctr">
                <a:lnSpc>
                  <a:spcPts val="4050"/>
                </a:lnSpc>
                <a:spcBef>
                  <a:spcPct val="0"/>
                </a:spcBef>
              </a:pPr>
              <a:r>
                <a:rPr lang="en-US" sz="2250">
                  <a:solidFill>
                    <a:srgbClr val="42321F"/>
                  </a:solidFill>
                  <a:latin typeface="Paytone One"/>
                  <a:ea typeface="Paytone One"/>
                  <a:cs typeface="Paytone One"/>
                  <a:sym typeface="Paytone One"/>
                </a:rPr>
                <a:t>Nguyễn Tuấn Khải</a:t>
              </a:r>
            </a:p>
          </p:txBody>
        </p:sp>
        <p:sp>
          <p:nvSpPr>
            <p:cNvPr name="TextBox 19" id="19"/>
            <p:cNvSpPr txBox="true"/>
            <p:nvPr/>
          </p:nvSpPr>
          <p:spPr>
            <a:xfrm rot="0">
              <a:off x="0" y="2729829"/>
              <a:ext cx="5245259" cy="581025"/>
            </a:xfrm>
            <a:prstGeom prst="rect">
              <a:avLst/>
            </a:prstGeom>
          </p:spPr>
          <p:txBody>
            <a:bodyPr anchor="t" rtlCol="false" tIns="0" lIns="0" bIns="0" rIns="0">
              <a:spAutoFit/>
            </a:bodyPr>
            <a:lstStyle/>
            <a:p>
              <a:pPr algn="ctr">
                <a:lnSpc>
                  <a:spcPts val="4050"/>
                </a:lnSpc>
                <a:spcBef>
                  <a:spcPct val="0"/>
                </a:spcBef>
              </a:pPr>
              <a:r>
                <a:rPr lang="en-US" sz="2250">
                  <a:solidFill>
                    <a:srgbClr val="42321F"/>
                  </a:solidFill>
                  <a:latin typeface="Paytone One"/>
                  <a:ea typeface="Paytone One"/>
                  <a:cs typeface="Paytone One"/>
                  <a:sym typeface="Paytone One"/>
                </a:rPr>
                <a:t>2001230363</a:t>
              </a:r>
            </a:p>
          </p:txBody>
        </p:sp>
      </p:grpSp>
      <p:grpSp>
        <p:nvGrpSpPr>
          <p:cNvPr name="Group 20" id="20"/>
          <p:cNvGrpSpPr/>
          <p:nvPr/>
        </p:nvGrpSpPr>
        <p:grpSpPr>
          <a:xfrm rot="0">
            <a:off x="3677531" y="6616842"/>
            <a:ext cx="3933944" cy="3100445"/>
            <a:chOff x="0" y="0"/>
            <a:chExt cx="5245259" cy="4133927"/>
          </a:xfrm>
        </p:grpSpPr>
        <p:sp>
          <p:nvSpPr>
            <p:cNvPr name="Freeform 21" id="21"/>
            <p:cNvSpPr/>
            <p:nvPr/>
          </p:nvSpPr>
          <p:spPr>
            <a:xfrm flipH="false" flipV="false" rot="0">
              <a:off x="1288573" y="0"/>
              <a:ext cx="2668113" cy="2539485"/>
            </a:xfrm>
            <a:custGeom>
              <a:avLst/>
              <a:gdLst/>
              <a:ahLst/>
              <a:cxnLst/>
              <a:rect r="r" b="b" t="t" l="l"/>
              <a:pathLst>
                <a:path h="2539485" w="2668113">
                  <a:moveTo>
                    <a:pt x="0" y="0"/>
                  </a:moveTo>
                  <a:lnTo>
                    <a:pt x="2668113" y="0"/>
                  </a:lnTo>
                  <a:lnTo>
                    <a:pt x="2668113" y="2539485"/>
                  </a:lnTo>
                  <a:lnTo>
                    <a:pt x="0" y="2539485"/>
                  </a:lnTo>
                  <a:lnTo>
                    <a:pt x="0" y="0"/>
                  </a:lnTo>
                  <a:close/>
                </a:path>
              </a:pathLst>
            </a:custGeom>
            <a:blipFill>
              <a:blip r:embed="rId7"/>
              <a:stretch>
                <a:fillRect l="-51243" t="-23649" r="-51243" b="-18090"/>
              </a:stretch>
            </a:blipFill>
          </p:spPr>
        </p:sp>
        <p:sp>
          <p:nvSpPr>
            <p:cNvPr name="TextBox 22" id="22"/>
            <p:cNvSpPr txBox="true"/>
            <p:nvPr/>
          </p:nvSpPr>
          <p:spPr>
            <a:xfrm rot="0">
              <a:off x="0" y="3552902"/>
              <a:ext cx="5245259" cy="581025"/>
            </a:xfrm>
            <a:prstGeom prst="rect">
              <a:avLst/>
            </a:prstGeom>
          </p:spPr>
          <p:txBody>
            <a:bodyPr anchor="t" rtlCol="false" tIns="0" lIns="0" bIns="0" rIns="0">
              <a:spAutoFit/>
            </a:bodyPr>
            <a:lstStyle/>
            <a:p>
              <a:pPr algn="ctr">
                <a:lnSpc>
                  <a:spcPts val="4050"/>
                </a:lnSpc>
                <a:spcBef>
                  <a:spcPct val="0"/>
                </a:spcBef>
              </a:pPr>
              <a:r>
                <a:rPr lang="en-US" sz="2250">
                  <a:solidFill>
                    <a:srgbClr val="42321F"/>
                  </a:solidFill>
                  <a:latin typeface="Paytone One"/>
                  <a:ea typeface="Paytone One"/>
                  <a:cs typeface="Paytone One"/>
                  <a:sym typeface="Paytone One"/>
                </a:rPr>
                <a:t>Đỗ Quang Huy</a:t>
              </a:r>
            </a:p>
          </p:txBody>
        </p:sp>
        <p:sp>
          <p:nvSpPr>
            <p:cNvPr name="TextBox 23" id="23"/>
            <p:cNvSpPr txBox="true"/>
            <p:nvPr/>
          </p:nvSpPr>
          <p:spPr>
            <a:xfrm rot="0">
              <a:off x="0" y="2755681"/>
              <a:ext cx="5245259" cy="581025"/>
            </a:xfrm>
            <a:prstGeom prst="rect">
              <a:avLst/>
            </a:prstGeom>
          </p:spPr>
          <p:txBody>
            <a:bodyPr anchor="t" rtlCol="false" tIns="0" lIns="0" bIns="0" rIns="0">
              <a:spAutoFit/>
            </a:bodyPr>
            <a:lstStyle/>
            <a:p>
              <a:pPr algn="ctr">
                <a:lnSpc>
                  <a:spcPts val="4050"/>
                </a:lnSpc>
                <a:spcBef>
                  <a:spcPct val="0"/>
                </a:spcBef>
              </a:pPr>
              <a:r>
                <a:rPr lang="en-US" sz="2250">
                  <a:solidFill>
                    <a:srgbClr val="42321F"/>
                  </a:solidFill>
                  <a:latin typeface="Paytone One"/>
                  <a:ea typeface="Paytone One"/>
                  <a:cs typeface="Paytone One"/>
                  <a:sym typeface="Paytone One"/>
                </a:rPr>
                <a:t>2001215807</a:t>
              </a:r>
            </a:p>
          </p:txBody>
        </p:sp>
      </p:grpSp>
      <p:grpSp>
        <p:nvGrpSpPr>
          <p:cNvPr name="Group 24" id="24"/>
          <p:cNvGrpSpPr/>
          <p:nvPr/>
        </p:nvGrpSpPr>
        <p:grpSpPr>
          <a:xfrm rot="0">
            <a:off x="14059370" y="3338937"/>
            <a:ext cx="3933944" cy="3079399"/>
            <a:chOff x="0" y="0"/>
            <a:chExt cx="5245259" cy="4105866"/>
          </a:xfrm>
        </p:grpSpPr>
        <p:sp>
          <p:nvSpPr>
            <p:cNvPr name="Freeform 25" id="25"/>
            <p:cNvSpPr/>
            <p:nvPr/>
          </p:nvSpPr>
          <p:spPr>
            <a:xfrm flipH="false" flipV="false" rot="0">
              <a:off x="1288573" y="0"/>
              <a:ext cx="2668113" cy="2539485"/>
            </a:xfrm>
            <a:custGeom>
              <a:avLst/>
              <a:gdLst/>
              <a:ahLst/>
              <a:cxnLst/>
              <a:rect r="r" b="b" t="t" l="l"/>
              <a:pathLst>
                <a:path h="2539485" w="2668113">
                  <a:moveTo>
                    <a:pt x="0" y="0"/>
                  </a:moveTo>
                  <a:lnTo>
                    <a:pt x="2668113" y="0"/>
                  </a:lnTo>
                  <a:lnTo>
                    <a:pt x="2668113" y="2539485"/>
                  </a:lnTo>
                  <a:lnTo>
                    <a:pt x="0" y="2539485"/>
                  </a:lnTo>
                  <a:lnTo>
                    <a:pt x="0" y="0"/>
                  </a:lnTo>
                  <a:close/>
                </a:path>
              </a:pathLst>
            </a:custGeom>
            <a:blipFill>
              <a:blip r:embed="rId7"/>
              <a:stretch>
                <a:fillRect l="-51243" t="-23649" r="-51243" b="-18090"/>
              </a:stretch>
            </a:blipFill>
          </p:spPr>
        </p:sp>
        <p:sp>
          <p:nvSpPr>
            <p:cNvPr name="TextBox 26" id="26"/>
            <p:cNvSpPr txBox="true"/>
            <p:nvPr/>
          </p:nvSpPr>
          <p:spPr>
            <a:xfrm rot="0">
              <a:off x="0" y="2839041"/>
              <a:ext cx="5245259" cy="1266825"/>
            </a:xfrm>
            <a:prstGeom prst="rect">
              <a:avLst/>
            </a:prstGeom>
          </p:spPr>
          <p:txBody>
            <a:bodyPr anchor="t" rtlCol="false" tIns="0" lIns="0" bIns="0" rIns="0">
              <a:spAutoFit/>
            </a:bodyPr>
            <a:lstStyle/>
            <a:p>
              <a:pPr algn="ctr">
                <a:lnSpc>
                  <a:spcPts val="4050"/>
                </a:lnSpc>
              </a:pPr>
              <a:r>
                <a:rPr lang="en-US" sz="2250">
                  <a:solidFill>
                    <a:srgbClr val="42321F"/>
                  </a:solidFill>
                  <a:latin typeface="Paytone One"/>
                  <a:ea typeface="Paytone One"/>
                  <a:cs typeface="Paytone One"/>
                  <a:sym typeface="Paytone One"/>
                </a:rPr>
                <a:t>2044223142</a:t>
              </a:r>
            </a:p>
            <a:p>
              <a:pPr algn="ctr">
                <a:lnSpc>
                  <a:spcPts val="4050"/>
                </a:lnSpc>
                <a:spcBef>
                  <a:spcPct val="0"/>
                </a:spcBef>
              </a:pPr>
              <a:r>
                <a:rPr lang="en-US" sz="2250">
                  <a:solidFill>
                    <a:srgbClr val="42321F"/>
                  </a:solidFill>
                  <a:latin typeface="Paytone One"/>
                  <a:ea typeface="Paytone One"/>
                  <a:cs typeface="Paytone One"/>
                  <a:sym typeface="Paytone One"/>
                </a:rPr>
                <a:t>Phạm Vũ Khôi Nguyên</a:t>
              </a:r>
            </a:p>
          </p:txBody>
        </p:sp>
      </p:grpSp>
      <p:grpSp>
        <p:nvGrpSpPr>
          <p:cNvPr name="Group 27" id="27"/>
          <p:cNvGrpSpPr/>
          <p:nvPr/>
        </p:nvGrpSpPr>
        <p:grpSpPr>
          <a:xfrm rot="0">
            <a:off x="7074342" y="3419252"/>
            <a:ext cx="3933944" cy="3079399"/>
            <a:chOff x="0" y="0"/>
            <a:chExt cx="5245259" cy="4105866"/>
          </a:xfrm>
        </p:grpSpPr>
        <p:sp>
          <p:nvSpPr>
            <p:cNvPr name="Freeform 28" id="28"/>
            <p:cNvSpPr/>
            <p:nvPr/>
          </p:nvSpPr>
          <p:spPr>
            <a:xfrm flipH="false" flipV="false" rot="0">
              <a:off x="1288573" y="0"/>
              <a:ext cx="2668113" cy="2539485"/>
            </a:xfrm>
            <a:custGeom>
              <a:avLst/>
              <a:gdLst/>
              <a:ahLst/>
              <a:cxnLst/>
              <a:rect r="r" b="b" t="t" l="l"/>
              <a:pathLst>
                <a:path h="2539485" w="2668113">
                  <a:moveTo>
                    <a:pt x="0" y="0"/>
                  </a:moveTo>
                  <a:lnTo>
                    <a:pt x="2668113" y="0"/>
                  </a:lnTo>
                  <a:lnTo>
                    <a:pt x="2668113" y="2539485"/>
                  </a:lnTo>
                  <a:lnTo>
                    <a:pt x="0" y="2539485"/>
                  </a:lnTo>
                  <a:lnTo>
                    <a:pt x="0" y="0"/>
                  </a:lnTo>
                  <a:close/>
                </a:path>
              </a:pathLst>
            </a:custGeom>
            <a:blipFill>
              <a:blip r:embed="rId7"/>
              <a:stretch>
                <a:fillRect l="-51243" t="-23649" r="-51243" b="-18090"/>
              </a:stretch>
            </a:blipFill>
          </p:spPr>
        </p:sp>
        <p:sp>
          <p:nvSpPr>
            <p:cNvPr name="TextBox 29" id="29"/>
            <p:cNvSpPr txBox="true"/>
            <p:nvPr/>
          </p:nvSpPr>
          <p:spPr>
            <a:xfrm rot="0">
              <a:off x="0" y="2839041"/>
              <a:ext cx="5245259" cy="1266825"/>
            </a:xfrm>
            <a:prstGeom prst="rect">
              <a:avLst/>
            </a:prstGeom>
          </p:spPr>
          <p:txBody>
            <a:bodyPr anchor="t" rtlCol="false" tIns="0" lIns="0" bIns="0" rIns="0">
              <a:spAutoFit/>
            </a:bodyPr>
            <a:lstStyle/>
            <a:p>
              <a:pPr algn="ctr">
                <a:lnSpc>
                  <a:spcPts val="4050"/>
                </a:lnSpc>
              </a:pPr>
              <a:r>
                <a:rPr lang="en-US" sz="2250">
                  <a:solidFill>
                    <a:srgbClr val="42321F"/>
                  </a:solidFill>
                  <a:latin typeface="Paytone One"/>
                  <a:ea typeface="Paytone One"/>
                  <a:cs typeface="Paytone One"/>
                  <a:sym typeface="Paytone One"/>
                </a:rPr>
                <a:t>2001231069</a:t>
              </a:r>
            </a:p>
            <a:p>
              <a:pPr algn="ctr">
                <a:lnSpc>
                  <a:spcPts val="4050"/>
                </a:lnSpc>
                <a:spcBef>
                  <a:spcPct val="0"/>
                </a:spcBef>
              </a:pPr>
              <a:r>
                <a:rPr lang="en-US" sz="2250">
                  <a:solidFill>
                    <a:srgbClr val="42321F"/>
                  </a:solidFill>
                  <a:latin typeface="Paytone One"/>
                  <a:ea typeface="Paytone One"/>
                  <a:cs typeface="Paytone One"/>
                  <a:sym typeface="Paytone One"/>
                </a:rPr>
                <a:t>Trần Xuân Vỷ</a:t>
              </a:r>
            </a:p>
          </p:txBody>
        </p:sp>
      </p:grpSp>
    </p:spTree>
  </p:cSld>
  <p:clrMapOvr>
    <a:masterClrMapping/>
  </p:clrMapOvr>
  <p:transition spd="fast">
    <p:push dir="l"/>
  </p:transition>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608260" y="2466695"/>
            <a:ext cx="21837679" cy="8843081"/>
            <a:chOff x="0" y="0"/>
            <a:chExt cx="5751488" cy="2329042"/>
          </a:xfrm>
        </p:grpSpPr>
        <p:sp>
          <p:nvSpPr>
            <p:cNvPr name="Freeform 3" id="3"/>
            <p:cNvSpPr/>
            <p:nvPr/>
          </p:nvSpPr>
          <p:spPr>
            <a:xfrm flipH="false" flipV="false" rot="0">
              <a:off x="0" y="0"/>
              <a:ext cx="5751488" cy="2329042"/>
            </a:xfrm>
            <a:custGeom>
              <a:avLst/>
              <a:gdLst/>
              <a:ahLst/>
              <a:cxnLst/>
              <a:rect r="r" b="b" t="t" l="l"/>
              <a:pathLst>
                <a:path h="2329042" w="5751488">
                  <a:moveTo>
                    <a:pt x="35452" y="0"/>
                  </a:moveTo>
                  <a:lnTo>
                    <a:pt x="5716036" y="0"/>
                  </a:lnTo>
                  <a:cubicBezTo>
                    <a:pt x="5725438" y="0"/>
                    <a:pt x="5734455" y="3735"/>
                    <a:pt x="5741104" y="10384"/>
                  </a:cubicBezTo>
                  <a:cubicBezTo>
                    <a:pt x="5747753" y="17032"/>
                    <a:pt x="5751488" y="26050"/>
                    <a:pt x="5751488" y="35452"/>
                  </a:cubicBezTo>
                  <a:lnTo>
                    <a:pt x="5751488" y="2293590"/>
                  </a:lnTo>
                  <a:cubicBezTo>
                    <a:pt x="5751488" y="2313169"/>
                    <a:pt x="5735615" y="2329042"/>
                    <a:pt x="5716036" y="2329042"/>
                  </a:cubicBezTo>
                  <a:lnTo>
                    <a:pt x="35452" y="2329042"/>
                  </a:lnTo>
                  <a:cubicBezTo>
                    <a:pt x="15872" y="2329042"/>
                    <a:pt x="0" y="2313169"/>
                    <a:pt x="0" y="2293590"/>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48092"/>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2928737"/>
            <a:ext cx="11001260" cy="6548369"/>
          </a:xfrm>
          <a:custGeom>
            <a:avLst/>
            <a:gdLst/>
            <a:ahLst/>
            <a:cxnLst/>
            <a:rect r="r" b="b" t="t" l="l"/>
            <a:pathLst>
              <a:path h="6548369" w="11001260">
                <a:moveTo>
                  <a:pt x="0" y="0"/>
                </a:moveTo>
                <a:lnTo>
                  <a:pt x="11001260" y="0"/>
                </a:lnTo>
                <a:lnTo>
                  <a:pt x="11001260" y="6548369"/>
                </a:lnTo>
                <a:lnTo>
                  <a:pt x="0" y="6548369"/>
                </a:lnTo>
                <a:lnTo>
                  <a:pt x="0" y="0"/>
                </a:lnTo>
                <a:close/>
              </a:path>
            </a:pathLst>
          </a:custGeom>
          <a:blipFill>
            <a:blip r:embed="rId4"/>
            <a:stretch>
              <a:fillRect l="0" t="0" r="0" b="0"/>
            </a:stretch>
          </a:blipFill>
        </p:spPr>
      </p:sp>
      <p:sp>
        <p:nvSpPr>
          <p:cNvPr name="TextBox 7" id="7"/>
          <p:cNvSpPr txBox="true"/>
          <p:nvPr/>
        </p:nvSpPr>
        <p:spPr>
          <a:xfrm rot="0">
            <a:off x="-477464" y="1622178"/>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Nhom_QuanLySanPham</a:t>
            </a:r>
          </a:p>
        </p:txBody>
      </p:sp>
      <p:sp>
        <p:nvSpPr>
          <p:cNvPr name="TextBox 8" id="8"/>
          <p:cNvSpPr txBox="true"/>
          <p:nvPr/>
        </p:nvSpPr>
        <p:spPr>
          <a:xfrm rot="0">
            <a:off x="522776"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Cấu trúc hệ thống và kết nối</a:t>
            </a:r>
          </a:p>
        </p:txBody>
      </p:sp>
      <p:sp>
        <p:nvSpPr>
          <p:cNvPr name="TextBox 9" id="9"/>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Tree>
  </p:cSld>
  <p:clrMapOvr>
    <a:masterClrMapping/>
  </p:clrMapOvr>
  <p:transition spd="fast">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608260" y="2466695"/>
            <a:ext cx="21837679" cy="8843081"/>
            <a:chOff x="0" y="0"/>
            <a:chExt cx="5751488" cy="2329042"/>
          </a:xfrm>
        </p:grpSpPr>
        <p:sp>
          <p:nvSpPr>
            <p:cNvPr name="Freeform 3" id="3"/>
            <p:cNvSpPr/>
            <p:nvPr/>
          </p:nvSpPr>
          <p:spPr>
            <a:xfrm flipH="false" flipV="false" rot="0">
              <a:off x="0" y="0"/>
              <a:ext cx="5751488" cy="2329042"/>
            </a:xfrm>
            <a:custGeom>
              <a:avLst/>
              <a:gdLst/>
              <a:ahLst/>
              <a:cxnLst/>
              <a:rect r="r" b="b" t="t" l="l"/>
              <a:pathLst>
                <a:path h="2329042" w="5751488">
                  <a:moveTo>
                    <a:pt x="35452" y="0"/>
                  </a:moveTo>
                  <a:lnTo>
                    <a:pt x="5716036" y="0"/>
                  </a:lnTo>
                  <a:cubicBezTo>
                    <a:pt x="5725438" y="0"/>
                    <a:pt x="5734455" y="3735"/>
                    <a:pt x="5741104" y="10384"/>
                  </a:cubicBezTo>
                  <a:cubicBezTo>
                    <a:pt x="5747753" y="17032"/>
                    <a:pt x="5751488" y="26050"/>
                    <a:pt x="5751488" y="35452"/>
                  </a:cubicBezTo>
                  <a:lnTo>
                    <a:pt x="5751488" y="2293590"/>
                  </a:lnTo>
                  <a:cubicBezTo>
                    <a:pt x="5751488" y="2313169"/>
                    <a:pt x="5735615" y="2329042"/>
                    <a:pt x="5716036" y="2329042"/>
                  </a:cubicBezTo>
                  <a:lnTo>
                    <a:pt x="35452" y="2329042"/>
                  </a:lnTo>
                  <a:cubicBezTo>
                    <a:pt x="15872" y="2329042"/>
                    <a:pt x="0" y="2313169"/>
                    <a:pt x="0" y="2293590"/>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48092"/>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2829348"/>
            <a:ext cx="11040396" cy="6699435"/>
          </a:xfrm>
          <a:custGeom>
            <a:avLst/>
            <a:gdLst/>
            <a:ahLst/>
            <a:cxnLst/>
            <a:rect r="r" b="b" t="t" l="l"/>
            <a:pathLst>
              <a:path h="6699435" w="11040396">
                <a:moveTo>
                  <a:pt x="0" y="0"/>
                </a:moveTo>
                <a:lnTo>
                  <a:pt x="11040396" y="0"/>
                </a:lnTo>
                <a:lnTo>
                  <a:pt x="11040396" y="6699435"/>
                </a:lnTo>
                <a:lnTo>
                  <a:pt x="0" y="6699435"/>
                </a:lnTo>
                <a:lnTo>
                  <a:pt x="0" y="0"/>
                </a:lnTo>
                <a:close/>
              </a:path>
            </a:pathLst>
          </a:custGeom>
          <a:blipFill>
            <a:blip r:embed="rId4"/>
            <a:stretch>
              <a:fillRect l="0" t="0" r="0" b="0"/>
            </a:stretch>
          </a:blipFill>
        </p:spPr>
      </p:sp>
      <p:sp>
        <p:nvSpPr>
          <p:cNvPr name="TextBox 7" id="7"/>
          <p:cNvSpPr txBox="true"/>
          <p:nvPr/>
        </p:nvSpPr>
        <p:spPr>
          <a:xfrm rot="0">
            <a:off x="-477464" y="1622178"/>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Nhom_QuanLyBrand</a:t>
            </a:r>
          </a:p>
        </p:txBody>
      </p:sp>
      <p:sp>
        <p:nvSpPr>
          <p:cNvPr name="TextBox 8" id="8"/>
          <p:cNvSpPr txBox="true"/>
          <p:nvPr/>
        </p:nvSpPr>
        <p:spPr>
          <a:xfrm rot="0">
            <a:off x="522776"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Cấu trúc hệ thống và kết nối</a:t>
            </a:r>
          </a:p>
        </p:txBody>
      </p:sp>
      <p:sp>
        <p:nvSpPr>
          <p:cNvPr name="TextBox 9" id="9"/>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Tree>
  </p:cSld>
  <p:clrMapOvr>
    <a:masterClrMapping/>
  </p:clrMapOvr>
  <p:transition spd="fast">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608260" y="2466695"/>
            <a:ext cx="21837679" cy="8843081"/>
            <a:chOff x="0" y="0"/>
            <a:chExt cx="5751488" cy="2329042"/>
          </a:xfrm>
        </p:grpSpPr>
        <p:sp>
          <p:nvSpPr>
            <p:cNvPr name="Freeform 3" id="3"/>
            <p:cNvSpPr/>
            <p:nvPr/>
          </p:nvSpPr>
          <p:spPr>
            <a:xfrm flipH="false" flipV="false" rot="0">
              <a:off x="0" y="0"/>
              <a:ext cx="5751488" cy="2329042"/>
            </a:xfrm>
            <a:custGeom>
              <a:avLst/>
              <a:gdLst/>
              <a:ahLst/>
              <a:cxnLst/>
              <a:rect r="r" b="b" t="t" l="l"/>
              <a:pathLst>
                <a:path h="2329042" w="5751488">
                  <a:moveTo>
                    <a:pt x="35452" y="0"/>
                  </a:moveTo>
                  <a:lnTo>
                    <a:pt x="5716036" y="0"/>
                  </a:lnTo>
                  <a:cubicBezTo>
                    <a:pt x="5725438" y="0"/>
                    <a:pt x="5734455" y="3735"/>
                    <a:pt x="5741104" y="10384"/>
                  </a:cubicBezTo>
                  <a:cubicBezTo>
                    <a:pt x="5747753" y="17032"/>
                    <a:pt x="5751488" y="26050"/>
                    <a:pt x="5751488" y="35452"/>
                  </a:cubicBezTo>
                  <a:lnTo>
                    <a:pt x="5751488" y="2293590"/>
                  </a:lnTo>
                  <a:cubicBezTo>
                    <a:pt x="5751488" y="2313169"/>
                    <a:pt x="5735615" y="2329042"/>
                    <a:pt x="5716036" y="2329042"/>
                  </a:cubicBezTo>
                  <a:lnTo>
                    <a:pt x="35452" y="2329042"/>
                  </a:lnTo>
                  <a:cubicBezTo>
                    <a:pt x="15872" y="2329042"/>
                    <a:pt x="0" y="2313169"/>
                    <a:pt x="0" y="2293590"/>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48092"/>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2617732"/>
            <a:ext cx="8455027" cy="7384308"/>
          </a:xfrm>
          <a:custGeom>
            <a:avLst/>
            <a:gdLst/>
            <a:ahLst/>
            <a:cxnLst/>
            <a:rect r="r" b="b" t="t" l="l"/>
            <a:pathLst>
              <a:path h="7384308" w="8455027">
                <a:moveTo>
                  <a:pt x="0" y="0"/>
                </a:moveTo>
                <a:lnTo>
                  <a:pt x="8455027" y="0"/>
                </a:lnTo>
                <a:lnTo>
                  <a:pt x="8455027" y="7384308"/>
                </a:lnTo>
                <a:lnTo>
                  <a:pt x="0" y="7384308"/>
                </a:lnTo>
                <a:lnTo>
                  <a:pt x="0" y="0"/>
                </a:lnTo>
                <a:close/>
              </a:path>
            </a:pathLst>
          </a:custGeom>
          <a:blipFill>
            <a:blip r:embed="rId4"/>
            <a:stretch>
              <a:fillRect l="0" t="0" r="0" b="-10009"/>
            </a:stretch>
          </a:blipFill>
        </p:spPr>
      </p:sp>
      <p:sp>
        <p:nvSpPr>
          <p:cNvPr name="TextBox 7" id="7"/>
          <p:cNvSpPr txBox="true"/>
          <p:nvPr/>
        </p:nvSpPr>
        <p:spPr>
          <a:xfrm rot="0">
            <a:off x="-477464" y="1622178"/>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Nhom_QuanTriTaiKhoan</a:t>
            </a:r>
          </a:p>
        </p:txBody>
      </p:sp>
      <p:sp>
        <p:nvSpPr>
          <p:cNvPr name="TextBox 8" id="8"/>
          <p:cNvSpPr txBox="true"/>
          <p:nvPr/>
        </p:nvSpPr>
        <p:spPr>
          <a:xfrm rot="0">
            <a:off x="522776"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Cấu trúc hệ thống và kết nối</a:t>
            </a:r>
          </a:p>
        </p:txBody>
      </p:sp>
      <p:sp>
        <p:nvSpPr>
          <p:cNvPr name="TextBox 9" id="9"/>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Tree>
  </p:cSld>
  <p:clrMapOvr>
    <a:masterClrMapping/>
  </p:clrMapOvr>
  <p:transition spd="fast">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608260" y="2466695"/>
            <a:ext cx="21837679" cy="8843081"/>
            <a:chOff x="0" y="0"/>
            <a:chExt cx="5751488" cy="2329042"/>
          </a:xfrm>
        </p:grpSpPr>
        <p:sp>
          <p:nvSpPr>
            <p:cNvPr name="Freeform 3" id="3"/>
            <p:cNvSpPr/>
            <p:nvPr/>
          </p:nvSpPr>
          <p:spPr>
            <a:xfrm flipH="false" flipV="false" rot="0">
              <a:off x="0" y="0"/>
              <a:ext cx="5751488" cy="2329042"/>
            </a:xfrm>
            <a:custGeom>
              <a:avLst/>
              <a:gdLst/>
              <a:ahLst/>
              <a:cxnLst/>
              <a:rect r="r" b="b" t="t" l="l"/>
              <a:pathLst>
                <a:path h="2329042" w="5751488">
                  <a:moveTo>
                    <a:pt x="35452" y="0"/>
                  </a:moveTo>
                  <a:lnTo>
                    <a:pt x="5716036" y="0"/>
                  </a:lnTo>
                  <a:cubicBezTo>
                    <a:pt x="5725438" y="0"/>
                    <a:pt x="5734455" y="3735"/>
                    <a:pt x="5741104" y="10384"/>
                  </a:cubicBezTo>
                  <a:cubicBezTo>
                    <a:pt x="5747753" y="17032"/>
                    <a:pt x="5751488" y="26050"/>
                    <a:pt x="5751488" y="35452"/>
                  </a:cubicBezTo>
                  <a:lnTo>
                    <a:pt x="5751488" y="2293590"/>
                  </a:lnTo>
                  <a:cubicBezTo>
                    <a:pt x="5751488" y="2313169"/>
                    <a:pt x="5735615" y="2329042"/>
                    <a:pt x="5716036" y="2329042"/>
                  </a:cubicBezTo>
                  <a:lnTo>
                    <a:pt x="35452" y="2329042"/>
                  </a:lnTo>
                  <a:cubicBezTo>
                    <a:pt x="15872" y="2329042"/>
                    <a:pt x="0" y="2313169"/>
                    <a:pt x="0" y="2293590"/>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48092"/>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2834239"/>
            <a:ext cx="9521886" cy="7125438"/>
          </a:xfrm>
          <a:custGeom>
            <a:avLst/>
            <a:gdLst/>
            <a:ahLst/>
            <a:cxnLst/>
            <a:rect r="r" b="b" t="t" l="l"/>
            <a:pathLst>
              <a:path h="7125438" w="9521886">
                <a:moveTo>
                  <a:pt x="0" y="0"/>
                </a:moveTo>
                <a:lnTo>
                  <a:pt x="9521886" y="0"/>
                </a:lnTo>
                <a:lnTo>
                  <a:pt x="9521886" y="7125437"/>
                </a:lnTo>
                <a:lnTo>
                  <a:pt x="0" y="7125437"/>
                </a:lnTo>
                <a:lnTo>
                  <a:pt x="0" y="0"/>
                </a:lnTo>
                <a:close/>
              </a:path>
            </a:pathLst>
          </a:custGeom>
          <a:blipFill>
            <a:blip r:embed="rId4"/>
            <a:stretch>
              <a:fillRect l="0" t="0" r="0" b="0"/>
            </a:stretch>
          </a:blipFill>
        </p:spPr>
      </p:sp>
      <p:sp>
        <p:nvSpPr>
          <p:cNvPr name="TextBox 7" id="7"/>
          <p:cNvSpPr txBox="true"/>
          <p:nvPr/>
        </p:nvSpPr>
        <p:spPr>
          <a:xfrm rot="0">
            <a:off x="-477464" y="1622178"/>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Nhom_XuLyDonHang</a:t>
            </a:r>
          </a:p>
        </p:txBody>
      </p:sp>
      <p:sp>
        <p:nvSpPr>
          <p:cNvPr name="TextBox 8" id="8"/>
          <p:cNvSpPr txBox="true"/>
          <p:nvPr/>
        </p:nvSpPr>
        <p:spPr>
          <a:xfrm rot="0">
            <a:off x="522776"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Cấu trúc hệ thống và kết nối</a:t>
            </a:r>
          </a:p>
        </p:txBody>
      </p:sp>
      <p:sp>
        <p:nvSpPr>
          <p:cNvPr name="TextBox 9" id="9"/>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Tree>
  </p:cSld>
  <p:clrMapOvr>
    <a:masterClrMapping/>
  </p:clrMapOvr>
  <p:transition spd="fast">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608260" y="2466695"/>
            <a:ext cx="21837679" cy="8843081"/>
            <a:chOff x="0" y="0"/>
            <a:chExt cx="5751488" cy="2329042"/>
          </a:xfrm>
        </p:grpSpPr>
        <p:sp>
          <p:nvSpPr>
            <p:cNvPr name="Freeform 3" id="3"/>
            <p:cNvSpPr/>
            <p:nvPr/>
          </p:nvSpPr>
          <p:spPr>
            <a:xfrm flipH="false" flipV="false" rot="0">
              <a:off x="0" y="0"/>
              <a:ext cx="5751488" cy="2329042"/>
            </a:xfrm>
            <a:custGeom>
              <a:avLst/>
              <a:gdLst/>
              <a:ahLst/>
              <a:cxnLst/>
              <a:rect r="r" b="b" t="t" l="l"/>
              <a:pathLst>
                <a:path h="2329042" w="5751488">
                  <a:moveTo>
                    <a:pt x="35452" y="0"/>
                  </a:moveTo>
                  <a:lnTo>
                    <a:pt x="5716036" y="0"/>
                  </a:lnTo>
                  <a:cubicBezTo>
                    <a:pt x="5725438" y="0"/>
                    <a:pt x="5734455" y="3735"/>
                    <a:pt x="5741104" y="10384"/>
                  </a:cubicBezTo>
                  <a:cubicBezTo>
                    <a:pt x="5747753" y="17032"/>
                    <a:pt x="5751488" y="26050"/>
                    <a:pt x="5751488" y="35452"/>
                  </a:cubicBezTo>
                  <a:lnTo>
                    <a:pt x="5751488" y="2293590"/>
                  </a:lnTo>
                  <a:cubicBezTo>
                    <a:pt x="5751488" y="2313169"/>
                    <a:pt x="5735615" y="2329042"/>
                    <a:pt x="5716036" y="2329042"/>
                  </a:cubicBezTo>
                  <a:lnTo>
                    <a:pt x="35452" y="2329042"/>
                  </a:lnTo>
                  <a:cubicBezTo>
                    <a:pt x="15872" y="2329042"/>
                    <a:pt x="0" y="2313169"/>
                    <a:pt x="0" y="2293590"/>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48092"/>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55933" y="1622178"/>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Nhom_QuanLyKH</a:t>
            </a:r>
          </a:p>
        </p:txBody>
      </p:sp>
      <p:sp>
        <p:nvSpPr>
          <p:cNvPr name="TextBox 7" id="7"/>
          <p:cNvSpPr txBox="true"/>
          <p:nvPr/>
        </p:nvSpPr>
        <p:spPr>
          <a:xfrm rot="0">
            <a:off x="522776"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Cấu trúc hệ thống và kết nối</a:t>
            </a:r>
          </a:p>
        </p:txBody>
      </p:sp>
      <p:sp>
        <p:nvSpPr>
          <p:cNvPr name="TextBox 8" id="8"/>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Freeform 9" id="9"/>
          <p:cNvSpPr/>
          <p:nvPr/>
        </p:nvSpPr>
        <p:spPr>
          <a:xfrm flipH="false" flipV="false" rot="0">
            <a:off x="4424205" y="2976514"/>
            <a:ext cx="8782935" cy="5818694"/>
          </a:xfrm>
          <a:custGeom>
            <a:avLst/>
            <a:gdLst/>
            <a:ahLst/>
            <a:cxnLst/>
            <a:rect r="r" b="b" t="t" l="l"/>
            <a:pathLst>
              <a:path h="5818694" w="8782935">
                <a:moveTo>
                  <a:pt x="0" y="0"/>
                </a:moveTo>
                <a:lnTo>
                  <a:pt x="8782935" y="0"/>
                </a:lnTo>
                <a:lnTo>
                  <a:pt x="8782935" y="5818694"/>
                </a:lnTo>
                <a:lnTo>
                  <a:pt x="0" y="5818694"/>
                </a:lnTo>
                <a:lnTo>
                  <a:pt x="0" y="0"/>
                </a:lnTo>
                <a:close/>
              </a:path>
            </a:pathLst>
          </a:custGeom>
          <a:blipFill>
            <a:blip r:embed="rId4"/>
            <a:stretch>
              <a:fillRect l="0" t="0" r="0" b="0"/>
            </a:stretch>
          </a:blipFill>
        </p:spPr>
      </p:sp>
    </p:spTree>
  </p:cSld>
  <p:clrMapOvr>
    <a:masterClrMapping/>
  </p:clrMapOvr>
  <p:transition spd="fast">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A5BFD1"/>
        </a:solidFill>
      </p:bgPr>
    </p:bg>
    <p:spTree>
      <p:nvGrpSpPr>
        <p:cNvPr id="1" name=""/>
        <p:cNvGrpSpPr/>
        <p:nvPr/>
      </p:nvGrpSpPr>
      <p:grpSpPr>
        <a:xfrm>
          <a:off x="0" y="0"/>
          <a:ext cx="0" cy="0"/>
          <a:chOff x="0" y="0"/>
          <a:chExt cx="0" cy="0"/>
        </a:xfrm>
      </p:grpSpPr>
      <p:grpSp>
        <p:nvGrpSpPr>
          <p:cNvPr name="Group 2" id="2"/>
          <p:cNvGrpSpPr/>
          <p:nvPr/>
        </p:nvGrpSpPr>
        <p:grpSpPr>
          <a:xfrm rot="0">
            <a:off x="4617535" y="2595962"/>
            <a:ext cx="9013141" cy="6052244"/>
            <a:chOff x="0" y="0"/>
            <a:chExt cx="10107822" cy="6787312"/>
          </a:xfrm>
        </p:grpSpPr>
        <p:sp>
          <p:nvSpPr>
            <p:cNvPr name="Freeform 3" id="3"/>
            <p:cNvSpPr/>
            <p:nvPr/>
          </p:nvSpPr>
          <p:spPr>
            <a:xfrm flipH="false" flipV="false" rot="0">
              <a:off x="178" y="165"/>
              <a:ext cx="10107673" cy="6787386"/>
            </a:xfrm>
            <a:custGeom>
              <a:avLst/>
              <a:gdLst/>
              <a:ahLst/>
              <a:cxnLst/>
              <a:rect r="r" b="b" t="t" l="l"/>
              <a:pathLst>
                <a:path h="6787386" w="10107673">
                  <a:moveTo>
                    <a:pt x="10098246" y="4869608"/>
                  </a:moveTo>
                  <a:cubicBezTo>
                    <a:pt x="10083768" y="5593220"/>
                    <a:pt x="10056209" y="5706123"/>
                    <a:pt x="10012012" y="5810009"/>
                  </a:cubicBezTo>
                  <a:cubicBezTo>
                    <a:pt x="9979374" y="5886590"/>
                    <a:pt x="9934288" y="5957964"/>
                    <a:pt x="9888696" y="6027433"/>
                  </a:cubicBezTo>
                  <a:cubicBezTo>
                    <a:pt x="9789382" y="6178944"/>
                    <a:pt x="9681432" y="6339980"/>
                    <a:pt x="9536144" y="6451105"/>
                  </a:cubicBezTo>
                  <a:cubicBezTo>
                    <a:pt x="9352629" y="6591313"/>
                    <a:pt x="9123394" y="6658750"/>
                    <a:pt x="8897969" y="6692786"/>
                  </a:cubicBezTo>
                  <a:cubicBezTo>
                    <a:pt x="8636603" y="6732283"/>
                    <a:pt x="8371935" y="6729362"/>
                    <a:pt x="8108283" y="6735332"/>
                  </a:cubicBezTo>
                  <a:cubicBezTo>
                    <a:pt x="7837773" y="6741555"/>
                    <a:pt x="7567644" y="6757430"/>
                    <a:pt x="7297515" y="6772034"/>
                  </a:cubicBezTo>
                  <a:cubicBezTo>
                    <a:pt x="2562555" y="6800990"/>
                    <a:pt x="1805381" y="6791593"/>
                    <a:pt x="1272743" y="6721361"/>
                  </a:cubicBezTo>
                  <a:cubicBezTo>
                    <a:pt x="821766" y="6661925"/>
                    <a:pt x="567766" y="6551562"/>
                    <a:pt x="266903" y="6189739"/>
                  </a:cubicBezTo>
                  <a:cubicBezTo>
                    <a:pt x="131394" y="6026798"/>
                    <a:pt x="34874" y="5830329"/>
                    <a:pt x="8966" y="5618747"/>
                  </a:cubicBezTo>
                  <a:cubicBezTo>
                    <a:pt x="-19736" y="3256983"/>
                    <a:pt x="20015" y="1073620"/>
                    <a:pt x="134823" y="872071"/>
                  </a:cubicBezTo>
                  <a:cubicBezTo>
                    <a:pt x="252552" y="665188"/>
                    <a:pt x="343611" y="502882"/>
                    <a:pt x="541858" y="367373"/>
                  </a:cubicBezTo>
                  <a:cubicBezTo>
                    <a:pt x="743661" y="229324"/>
                    <a:pt x="1074369" y="208115"/>
                    <a:pt x="1309573" y="147917"/>
                  </a:cubicBezTo>
                  <a:cubicBezTo>
                    <a:pt x="1373962" y="131407"/>
                    <a:pt x="1438859" y="116802"/>
                    <a:pt x="1504010" y="103721"/>
                  </a:cubicBezTo>
                  <a:cubicBezTo>
                    <a:pt x="1569034" y="90767"/>
                    <a:pt x="1753057" y="47968"/>
                    <a:pt x="1819224" y="43523"/>
                  </a:cubicBezTo>
                  <a:cubicBezTo>
                    <a:pt x="2115007" y="23711"/>
                    <a:pt x="2041347" y="39967"/>
                    <a:pt x="2169998" y="25362"/>
                  </a:cubicBezTo>
                  <a:cubicBezTo>
                    <a:pt x="2436317" y="-5118"/>
                    <a:pt x="2685999" y="8344"/>
                    <a:pt x="5137034" y="978"/>
                  </a:cubicBezTo>
                  <a:cubicBezTo>
                    <a:pt x="7429849" y="-6642"/>
                    <a:pt x="7755350" y="32982"/>
                    <a:pt x="8031194" y="25362"/>
                  </a:cubicBezTo>
                  <a:cubicBezTo>
                    <a:pt x="8294846" y="18123"/>
                    <a:pt x="8639651" y="36030"/>
                    <a:pt x="8902287" y="66129"/>
                  </a:cubicBezTo>
                  <a:cubicBezTo>
                    <a:pt x="9337388" y="115786"/>
                    <a:pt x="9584404" y="154521"/>
                    <a:pt x="9835483" y="533616"/>
                  </a:cubicBezTo>
                  <a:cubicBezTo>
                    <a:pt x="9899491" y="631660"/>
                    <a:pt x="9956768" y="734022"/>
                    <a:pt x="10002488" y="841972"/>
                  </a:cubicBezTo>
                  <a:cubicBezTo>
                    <a:pt x="10088721" y="1046315"/>
                    <a:pt x="10126948" y="1267295"/>
                    <a:pt x="10098246" y="4869608"/>
                  </a:cubicBezTo>
                  <a:close/>
                </a:path>
              </a:pathLst>
            </a:custGeom>
            <a:solidFill>
              <a:srgbClr val="FFF9F0"/>
            </a:solidFill>
          </p:spPr>
        </p:sp>
      </p:grpSp>
      <p:sp>
        <p:nvSpPr>
          <p:cNvPr name="Freeform 4" id="4"/>
          <p:cNvSpPr/>
          <p:nvPr/>
        </p:nvSpPr>
        <p:spPr>
          <a:xfrm flipH="true" flipV="false" rot="0">
            <a:off x="3652459" y="2466632"/>
            <a:ext cx="5471647" cy="129330"/>
          </a:xfrm>
          <a:custGeom>
            <a:avLst/>
            <a:gdLst/>
            <a:ahLst/>
            <a:cxnLst/>
            <a:rect r="r" b="b" t="t" l="l"/>
            <a:pathLst>
              <a:path h="129330" w="5471647">
                <a:moveTo>
                  <a:pt x="5471646" y="0"/>
                </a:moveTo>
                <a:lnTo>
                  <a:pt x="0" y="0"/>
                </a:lnTo>
                <a:lnTo>
                  <a:pt x="0" y="129330"/>
                </a:lnTo>
                <a:lnTo>
                  <a:pt x="5471646" y="129330"/>
                </a:lnTo>
                <a:lnTo>
                  <a:pt x="5471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919131" y="3600450"/>
            <a:ext cx="4449738" cy="3086100"/>
            <a:chOff x="0" y="0"/>
            <a:chExt cx="1171947" cy="812800"/>
          </a:xfrm>
        </p:grpSpPr>
        <p:sp>
          <p:nvSpPr>
            <p:cNvPr name="Freeform 6" id="6"/>
            <p:cNvSpPr/>
            <p:nvPr/>
          </p:nvSpPr>
          <p:spPr>
            <a:xfrm flipH="false" flipV="false" rot="0">
              <a:off x="0" y="0"/>
              <a:ext cx="1171947" cy="812800"/>
            </a:xfrm>
            <a:custGeom>
              <a:avLst/>
              <a:gdLst/>
              <a:ahLst/>
              <a:cxnLst/>
              <a:rect r="r" b="b" t="t" l="l"/>
              <a:pathLst>
                <a:path h="812800" w="1171947">
                  <a:moveTo>
                    <a:pt x="585974" y="0"/>
                  </a:moveTo>
                  <a:cubicBezTo>
                    <a:pt x="262349" y="0"/>
                    <a:pt x="0" y="181951"/>
                    <a:pt x="0" y="406400"/>
                  </a:cubicBezTo>
                  <a:cubicBezTo>
                    <a:pt x="0" y="630849"/>
                    <a:pt x="262349" y="812800"/>
                    <a:pt x="585974" y="812800"/>
                  </a:cubicBezTo>
                  <a:cubicBezTo>
                    <a:pt x="909598" y="812800"/>
                    <a:pt x="1171947" y="630849"/>
                    <a:pt x="1171947" y="406400"/>
                  </a:cubicBezTo>
                  <a:cubicBezTo>
                    <a:pt x="1171947" y="181951"/>
                    <a:pt x="909598" y="0"/>
                    <a:pt x="585974" y="0"/>
                  </a:cubicBezTo>
                  <a:close/>
                </a:path>
              </a:pathLst>
            </a:custGeom>
            <a:solidFill>
              <a:srgbClr val="F2DFD7"/>
            </a:solidFill>
          </p:spPr>
        </p:sp>
        <p:sp>
          <p:nvSpPr>
            <p:cNvPr name="TextBox 7" id="7"/>
            <p:cNvSpPr txBox="true"/>
            <p:nvPr/>
          </p:nvSpPr>
          <p:spPr>
            <a:xfrm>
              <a:off x="109870" y="57150"/>
              <a:ext cx="952207" cy="679450"/>
            </a:xfrm>
            <a:prstGeom prst="rect">
              <a:avLst/>
            </a:prstGeom>
          </p:spPr>
          <p:txBody>
            <a:bodyPr anchor="ctr" rtlCol="false" tIns="50800" lIns="50800" bIns="50800" rIns="50800"/>
            <a:lstStyle/>
            <a:p>
              <a:pPr algn="ctr">
                <a:lnSpc>
                  <a:spcPts val="3249"/>
                </a:lnSpc>
              </a:pPr>
              <a:r>
                <a:rPr lang="en-US" sz="2499">
                  <a:solidFill>
                    <a:srgbClr val="000000"/>
                  </a:solidFill>
                  <a:latin typeface="Paytone One"/>
                  <a:ea typeface="Paytone One"/>
                  <a:cs typeface="Paytone One"/>
                  <a:sym typeface="Paytone One"/>
                </a:rPr>
                <a:t>Xây dựng ứng dụng</a:t>
              </a:r>
            </a:p>
          </p:txBody>
        </p:sp>
      </p:grpSp>
    </p:spTree>
  </p:cSld>
  <p:clrMapOvr>
    <a:masterClrMapping/>
  </p:clrMapOvr>
  <p:transition spd="fast">
    <p:push dir="l"/>
  </p:transition>
</p:sld>
</file>

<file path=ppt/slides/slide26.xml><?xml version="1.0" encoding="utf-8"?>
<p:sld xmlns:p="http://schemas.openxmlformats.org/presentationml/2006/main" xmlns:a="http://schemas.openxmlformats.org/drawingml/2006/main">
  <p:cSld>
    <p:bg>
      <p:bgPr>
        <a:solidFill>
          <a:srgbClr val="FFF8ED"/>
        </a:solidFill>
      </p:bgPr>
    </p:bg>
    <p:spTree>
      <p:nvGrpSpPr>
        <p:cNvPr id="1" name=""/>
        <p:cNvGrpSpPr/>
        <p:nvPr/>
      </p:nvGrpSpPr>
      <p:grpSpPr>
        <a:xfrm>
          <a:off x="0" y="0"/>
          <a:ext cx="0" cy="0"/>
          <a:chOff x="0" y="0"/>
          <a:chExt cx="0" cy="0"/>
        </a:xfrm>
      </p:grpSpPr>
      <p:sp>
        <p:nvSpPr>
          <p:cNvPr name="TextBox 2" id="2"/>
          <p:cNvSpPr txBox="true"/>
          <p:nvPr/>
        </p:nvSpPr>
        <p:spPr>
          <a:xfrm rot="0">
            <a:off x="4302000" y="4818725"/>
            <a:ext cx="9344212" cy="611450"/>
          </a:xfrm>
          <a:prstGeom prst="rect">
            <a:avLst/>
          </a:prstGeom>
        </p:spPr>
        <p:txBody>
          <a:bodyPr anchor="t" rtlCol="false" tIns="0" lIns="0" bIns="0" rIns="0">
            <a:spAutoFit/>
          </a:bodyPr>
          <a:lstStyle/>
          <a:p>
            <a:pPr algn="ctr">
              <a:lnSpc>
                <a:spcPts val="4931"/>
              </a:lnSpc>
              <a:spcBef>
                <a:spcPct val="0"/>
              </a:spcBef>
            </a:pPr>
            <a:r>
              <a:rPr lang="en-US" sz="3793">
                <a:solidFill>
                  <a:srgbClr val="000000"/>
                </a:solidFill>
                <a:latin typeface="Paytone One"/>
                <a:ea typeface="Paytone One"/>
                <a:cs typeface="Paytone One"/>
                <a:sym typeface="Paytone One"/>
              </a:rPr>
              <a:t>Ứng dụng Quản lý nhà cung cấp</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360665" y="2617749"/>
            <a:ext cx="21837679" cy="8692027"/>
            <a:chOff x="0" y="0"/>
            <a:chExt cx="5751488" cy="2289258"/>
          </a:xfrm>
        </p:grpSpPr>
        <p:sp>
          <p:nvSpPr>
            <p:cNvPr name="Freeform 3" id="3"/>
            <p:cNvSpPr/>
            <p:nvPr/>
          </p:nvSpPr>
          <p:spPr>
            <a:xfrm flipH="false" flipV="false" rot="0">
              <a:off x="0" y="0"/>
              <a:ext cx="5751488" cy="2289258"/>
            </a:xfrm>
            <a:custGeom>
              <a:avLst/>
              <a:gdLst/>
              <a:ahLst/>
              <a:cxnLst/>
              <a:rect r="r" b="b" t="t" l="l"/>
              <a:pathLst>
                <a:path h="2289258" w="5751488">
                  <a:moveTo>
                    <a:pt x="35452" y="0"/>
                  </a:moveTo>
                  <a:lnTo>
                    <a:pt x="5716036" y="0"/>
                  </a:lnTo>
                  <a:cubicBezTo>
                    <a:pt x="5725438" y="0"/>
                    <a:pt x="5734455" y="3735"/>
                    <a:pt x="5741104" y="10384"/>
                  </a:cubicBezTo>
                  <a:cubicBezTo>
                    <a:pt x="5747753" y="17032"/>
                    <a:pt x="5751488" y="26050"/>
                    <a:pt x="5751488" y="35452"/>
                  </a:cubicBezTo>
                  <a:lnTo>
                    <a:pt x="5751488" y="2253806"/>
                  </a:lnTo>
                  <a:cubicBezTo>
                    <a:pt x="5751488" y="2273386"/>
                    <a:pt x="5735615" y="2289258"/>
                    <a:pt x="5716036" y="2289258"/>
                  </a:cubicBezTo>
                  <a:lnTo>
                    <a:pt x="35452" y="2289258"/>
                  </a:lnTo>
                  <a:cubicBezTo>
                    <a:pt x="15872" y="2289258"/>
                    <a:pt x="0" y="2273386"/>
                    <a:pt x="0" y="2253806"/>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08308"/>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50808" y="3203109"/>
            <a:ext cx="1721414" cy="1191446"/>
          </a:xfrm>
          <a:custGeom>
            <a:avLst/>
            <a:gdLst/>
            <a:ahLst/>
            <a:cxnLst/>
            <a:rect r="r" b="b" t="t" l="l"/>
            <a:pathLst>
              <a:path h="1191446" w="1721414">
                <a:moveTo>
                  <a:pt x="0" y="0"/>
                </a:moveTo>
                <a:lnTo>
                  <a:pt x="1721414" y="0"/>
                </a:lnTo>
                <a:lnTo>
                  <a:pt x="1721414" y="1191446"/>
                </a:lnTo>
                <a:lnTo>
                  <a:pt x="0" y="1191446"/>
                </a:lnTo>
                <a:lnTo>
                  <a:pt x="0" y="0"/>
                </a:lnTo>
                <a:close/>
              </a:path>
            </a:pathLst>
          </a:custGeom>
          <a:blipFill>
            <a:blip r:embed="rId4"/>
            <a:stretch>
              <a:fillRect l="0" t="-12791" r="0" b="-12791"/>
            </a:stretch>
          </a:blipFill>
        </p:spPr>
      </p:sp>
      <p:sp>
        <p:nvSpPr>
          <p:cNvPr name="Freeform 7" id="7"/>
          <p:cNvSpPr/>
          <p:nvPr/>
        </p:nvSpPr>
        <p:spPr>
          <a:xfrm flipH="false" flipV="false" rot="0">
            <a:off x="12546032" y="5143500"/>
            <a:ext cx="1562878" cy="1680514"/>
          </a:xfrm>
          <a:custGeom>
            <a:avLst/>
            <a:gdLst/>
            <a:ahLst/>
            <a:cxnLst/>
            <a:rect r="r" b="b" t="t" l="l"/>
            <a:pathLst>
              <a:path h="1680514" w="1562878">
                <a:moveTo>
                  <a:pt x="0" y="0"/>
                </a:moveTo>
                <a:lnTo>
                  <a:pt x="1562878" y="0"/>
                </a:lnTo>
                <a:lnTo>
                  <a:pt x="1562878" y="1680514"/>
                </a:lnTo>
                <a:lnTo>
                  <a:pt x="0" y="1680514"/>
                </a:lnTo>
                <a:lnTo>
                  <a:pt x="0" y="0"/>
                </a:lnTo>
                <a:close/>
              </a:path>
            </a:pathLst>
          </a:custGeom>
          <a:blipFill>
            <a:blip r:embed="rId5"/>
            <a:stretch>
              <a:fillRect l="0" t="0" r="0" b="0"/>
            </a:stretch>
          </a:blipFill>
        </p:spPr>
      </p:sp>
      <p:sp>
        <p:nvSpPr>
          <p:cNvPr name="Freeform 8" id="8"/>
          <p:cNvSpPr/>
          <p:nvPr/>
        </p:nvSpPr>
        <p:spPr>
          <a:xfrm flipH="false" flipV="false" rot="0">
            <a:off x="310756" y="9277350"/>
            <a:ext cx="17099111" cy="689679"/>
          </a:xfrm>
          <a:custGeom>
            <a:avLst/>
            <a:gdLst/>
            <a:ahLst/>
            <a:cxnLst/>
            <a:rect r="r" b="b" t="t" l="l"/>
            <a:pathLst>
              <a:path h="689679" w="17099111">
                <a:moveTo>
                  <a:pt x="0" y="0"/>
                </a:moveTo>
                <a:lnTo>
                  <a:pt x="17099111" y="0"/>
                </a:lnTo>
                <a:lnTo>
                  <a:pt x="17099111" y="689679"/>
                </a:lnTo>
                <a:lnTo>
                  <a:pt x="0" y="689679"/>
                </a:lnTo>
                <a:lnTo>
                  <a:pt x="0" y="0"/>
                </a:lnTo>
                <a:close/>
              </a:path>
            </a:pathLst>
          </a:custGeom>
          <a:blipFill>
            <a:blip r:embed="rId6"/>
            <a:stretch>
              <a:fillRect l="-623" t="-3013" r="0" b="-3013"/>
            </a:stretch>
          </a:blipFill>
        </p:spPr>
      </p:sp>
      <p:sp>
        <p:nvSpPr>
          <p:cNvPr name="TextBox 9" id="9"/>
          <p:cNvSpPr txBox="true"/>
          <p:nvPr/>
        </p:nvSpPr>
        <p:spPr>
          <a:xfrm rot="0">
            <a:off x="522776" y="3184059"/>
            <a:ext cx="12259294" cy="1625600"/>
          </a:xfrm>
          <a:prstGeom prst="rect">
            <a:avLst/>
          </a:prstGeom>
        </p:spPr>
        <p:txBody>
          <a:bodyPr anchor="t" rtlCol="false" tIns="0" lIns="0" bIns="0" rIns="0">
            <a:spAutoFit/>
          </a:bodyPr>
          <a:lstStyle/>
          <a:p>
            <a:pPr algn="l">
              <a:lnSpc>
                <a:spcPts val="3249"/>
              </a:lnSpc>
              <a:spcBef>
                <a:spcPct val="0"/>
              </a:spcBef>
            </a:pPr>
            <a:r>
              <a:rPr lang="en-US" sz="2499">
                <a:solidFill>
                  <a:srgbClr val="000000"/>
                </a:solidFill>
                <a:latin typeface="Paytone One"/>
                <a:ea typeface="Paytone One"/>
                <a:cs typeface="Paytone One"/>
                <a:sym typeface="Paytone One"/>
              </a:rPr>
              <a:t>Ứng dụng Quản lý Nhà Cung Cấp được xây dựng bằng Windows Forms (WinForms) trên nền tảng C# .NET, hỗ trợ doanh nghiệp quản lý thông tin các nhà cung cấp một cách nhanh chóng và chính xác.</a:t>
            </a:r>
          </a:p>
          <a:p>
            <a:pPr algn="l">
              <a:lnSpc>
                <a:spcPts val="3249"/>
              </a:lnSpc>
              <a:spcBef>
                <a:spcPct val="0"/>
              </a:spcBef>
            </a:pPr>
          </a:p>
        </p:txBody>
      </p:sp>
      <p:sp>
        <p:nvSpPr>
          <p:cNvPr name="TextBox 10" id="10"/>
          <p:cNvSpPr txBox="true"/>
          <p:nvPr/>
        </p:nvSpPr>
        <p:spPr>
          <a:xfrm rot="0">
            <a:off x="-1360665" y="1631720"/>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Mô tả ứng dụng</a:t>
            </a:r>
          </a:p>
        </p:txBody>
      </p:sp>
      <p:sp>
        <p:nvSpPr>
          <p:cNvPr name="TextBox 11" id="11"/>
          <p:cNvSpPr txBox="true"/>
          <p:nvPr/>
        </p:nvSpPr>
        <p:spPr>
          <a:xfrm rot="0">
            <a:off x="522776"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Quản lý nhà cung cấp</a:t>
            </a:r>
          </a:p>
        </p:txBody>
      </p:sp>
      <p:sp>
        <p:nvSpPr>
          <p:cNvPr name="TextBox 12" id="12"/>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TextBox 13" id="13"/>
          <p:cNvSpPr txBox="true"/>
          <p:nvPr/>
        </p:nvSpPr>
        <p:spPr>
          <a:xfrm rot="0">
            <a:off x="485706" y="8861425"/>
            <a:ext cx="5256014" cy="396875"/>
          </a:xfrm>
          <a:prstGeom prst="rect">
            <a:avLst/>
          </a:prstGeom>
        </p:spPr>
        <p:txBody>
          <a:bodyPr anchor="t" rtlCol="false" tIns="0" lIns="0" bIns="0" rIns="0">
            <a:spAutoFit/>
          </a:bodyPr>
          <a:lstStyle/>
          <a:p>
            <a:pPr algn="ctr">
              <a:lnSpc>
                <a:spcPts val="3249"/>
              </a:lnSpc>
              <a:spcBef>
                <a:spcPct val="0"/>
              </a:spcBef>
            </a:pPr>
            <a:r>
              <a:rPr lang="en-US" sz="2499">
                <a:solidFill>
                  <a:srgbClr val="000000"/>
                </a:solidFill>
                <a:latin typeface="Paytone One"/>
                <a:ea typeface="Paytone One"/>
                <a:cs typeface="Paytone One"/>
                <a:sym typeface="Paytone One"/>
              </a:rPr>
              <a:t>Cấu hình kết nối đến cơ sở dữ liệu</a:t>
            </a:r>
          </a:p>
        </p:txBody>
      </p:sp>
      <p:sp>
        <p:nvSpPr>
          <p:cNvPr name="TextBox 14" id="14"/>
          <p:cNvSpPr txBox="true"/>
          <p:nvPr/>
        </p:nvSpPr>
        <p:spPr>
          <a:xfrm rot="0">
            <a:off x="522776" y="4598683"/>
            <a:ext cx="7841932" cy="4037330"/>
          </a:xfrm>
          <a:prstGeom prst="rect">
            <a:avLst/>
          </a:prstGeom>
        </p:spPr>
        <p:txBody>
          <a:bodyPr anchor="t" rtlCol="false" tIns="0" lIns="0" bIns="0" rIns="0">
            <a:spAutoFit/>
          </a:bodyPr>
          <a:lstStyle/>
          <a:p>
            <a:pPr algn="l">
              <a:lnSpc>
                <a:spcPts val="4029"/>
              </a:lnSpc>
            </a:pPr>
            <a:r>
              <a:rPr lang="en-US" sz="3099">
                <a:solidFill>
                  <a:srgbClr val="000000"/>
                </a:solidFill>
                <a:latin typeface="Paytone One"/>
                <a:ea typeface="Paytone One"/>
                <a:cs typeface="Paytone One"/>
                <a:sym typeface="Paytone One"/>
              </a:rPr>
              <a:t>Chương trình gồm các chức năng chính:</a:t>
            </a:r>
          </a:p>
          <a:p>
            <a:pPr algn="l" marL="669285" indent="-334642" lvl="1">
              <a:lnSpc>
                <a:spcPts val="4029"/>
              </a:lnSpc>
              <a:buFont typeface="Arial"/>
              <a:buChar char="•"/>
            </a:pPr>
            <a:r>
              <a:rPr lang="en-US" sz="3099">
                <a:solidFill>
                  <a:srgbClr val="000000"/>
                </a:solidFill>
                <a:latin typeface="Paytone One"/>
                <a:ea typeface="Paytone One"/>
                <a:cs typeface="Paytone One"/>
                <a:sym typeface="Paytone One"/>
              </a:rPr>
              <a:t>Đăng nhập hệ thống</a:t>
            </a:r>
          </a:p>
          <a:p>
            <a:pPr algn="l" marL="669285" indent="-334642" lvl="1">
              <a:lnSpc>
                <a:spcPts val="4029"/>
              </a:lnSpc>
              <a:buFont typeface="Arial"/>
              <a:buChar char="•"/>
            </a:pPr>
            <a:r>
              <a:rPr lang="en-US" sz="3099">
                <a:solidFill>
                  <a:srgbClr val="000000"/>
                </a:solidFill>
                <a:latin typeface="Paytone One"/>
                <a:ea typeface="Paytone One"/>
                <a:cs typeface="Paytone One"/>
                <a:sym typeface="Paytone One"/>
              </a:rPr>
              <a:t>Xem danh sách nhà cung cấp</a:t>
            </a:r>
          </a:p>
          <a:p>
            <a:pPr algn="l" marL="669285" indent="-334642" lvl="1">
              <a:lnSpc>
                <a:spcPts val="4029"/>
              </a:lnSpc>
              <a:buFont typeface="Arial"/>
              <a:buChar char="•"/>
            </a:pPr>
            <a:r>
              <a:rPr lang="en-US" sz="3099">
                <a:solidFill>
                  <a:srgbClr val="000000"/>
                </a:solidFill>
                <a:latin typeface="Paytone One"/>
                <a:ea typeface="Paytone One"/>
                <a:cs typeface="Paytone One"/>
                <a:sym typeface="Paytone One"/>
              </a:rPr>
              <a:t>Thêm nhà cung cấp</a:t>
            </a:r>
          </a:p>
          <a:p>
            <a:pPr algn="l" marL="669285" indent="-334642" lvl="1">
              <a:lnSpc>
                <a:spcPts val="4029"/>
              </a:lnSpc>
              <a:buFont typeface="Arial"/>
              <a:buChar char="•"/>
            </a:pPr>
            <a:r>
              <a:rPr lang="en-US" sz="3099">
                <a:solidFill>
                  <a:srgbClr val="000000"/>
                </a:solidFill>
                <a:latin typeface="Paytone One"/>
                <a:ea typeface="Paytone One"/>
                <a:cs typeface="Paytone One"/>
                <a:sym typeface="Paytone One"/>
              </a:rPr>
              <a:t>Sửa thông tin</a:t>
            </a:r>
          </a:p>
          <a:p>
            <a:pPr algn="l" marL="669285" indent="-334642" lvl="1">
              <a:lnSpc>
                <a:spcPts val="4029"/>
              </a:lnSpc>
              <a:buFont typeface="Arial"/>
              <a:buChar char="•"/>
            </a:pPr>
            <a:r>
              <a:rPr lang="en-US" sz="3099">
                <a:solidFill>
                  <a:srgbClr val="000000"/>
                </a:solidFill>
                <a:latin typeface="Paytone One"/>
                <a:ea typeface="Paytone One"/>
                <a:cs typeface="Paytone One"/>
                <a:sym typeface="Paytone One"/>
              </a:rPr>
              <a:t>Xóa</a:t>
            </a:r>
          </a:p>
          <a:p>
            <a:pPr algn="l" marL="669285" indent="-334642" lvl="1">
              <a:lnSpc>
                <a:spcPts val="4029"/>
              </a:lnSpc>
              <a:buFont typeface="Arial"/>
              <a:buChar char="•"/>
            </a:pPr>
            <a:r>
              <a:rPr lang="en-US" sz="3099">
                <a:solidFill>
                  <a:srgbClr val="000000"/>
                </a:solidFill>
                <a:latin typeface="Paytone One"/>
                <a:ea typeface="Paytone One"/>
                <a:cs typeface="Paytone One"/>
                <a:sym typeface="Paytone One"/>
              </a:rPr>
              <a:t>Tìm kiếm</a:t>
            </a:r>
          </a:p>
          <a:p>
            <a:pPr algn="l" marL="669285" indent="-334642" lvl="1">
              <a:lnSpc>
                <a:spcPts val="4029"/>
              </a:lnSpc>
              <a:buFont typeface="Arial"/>
              <a:buChar char="•"/>
            </a:pPr>
            <a:r>
              <a:rPr lang="en-US" sz="3099">
                <a:solidFill>
                  <a:srgbClr val="000000"/>
                </a:solidFill>
                <a:latin typeface="Paytone One"/>
                <a:ea typeface="Paytone One"/>
                <a:cs typeface="Paytone One"/>
                <a:sym typeface="Paytone One"/>
              </a:rPr>
              <a:t>Điều hướng dữ liệu</a:t>
            </a:r>
          </a:p>
        </p:txBody>
      </p:sp>
    </p:spTree>
  </p:cSld>
  <p:clrMapOvr>
    <a:masterClrMapping/>
  </p:clrMapOvr>
  <p:transition spd="fast">
    <p:push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598735" y="2466695"/>
            <a:ext cx="21837679" cy="8843081"/>
            <a:chOff x="0" y="0"/>
            <a:chExt cx="5751488" cy="2329042"/>
          </a:xfrm>
        </p:grpSpPr>
        <p:sp>
          <p:nvSpPr>
            <p:cNvPr name="Freeform 3" id="3"/>
            <p:cNvSpPr/>
            <p:nvPr/>
          </p:nvSpPr>
          <p:spPr>
            <a:xfrm flipH="false" flipV="false" rot="0">
              <a:off x="0" y="0"/>
              <a:ext cx="5751488" cy="2329042"/>
            </a:xfrm>
            <a:custGeom>
              <a:avLst/>
              <a:gdLst/>
              <a:ahLst/>
              <a:cxnLst/>
              <a:rect r="r" b="b" t="t" l="l"/>
              <a:pathLst>
                <a:path h="2329042" w="5751488">
                  <a:moveTo>
                    <a:pt x="35452" y="0"/>
                  </a:moveTo>
                  <a:lnTo>
                    <a:pt x="5716036" y="0"/>
                  </a:lnTo>
                  <a:cubicBezTo>
                    <a:pt x="5725438" y="0"/>
                    <a:pt x="5734455" y="3735"/>
                    <a:pt x="5741104" y="10384"/>
                  </a:cubicBezTo>
                  <a:cubicBezTo>
                    <a:pt x="5747753" y="17032"/>
                    <a:pt x="5751488" y="26050"/>
                    <a:pt x="5751488" y="35452"/>
                  </a:cubicBezTo>
                  <a:lnTo>
                    <a:pt x="5751488" y="2293590"/>
                  </a:lnTo>
                  <a:cubicBezTo>
                    <a:pt x="5751488" y="2313169"/>
                    <a:pt x="5735615" y="2329042"/>
                    <a:pt x="5716036" y="2329042"/>
                  </a:cubicBezTo>
                  <a:lnTo>
                    <a:pt x="35452" y="2329042"/>
                  </a:lnTo>
                  <a:cubicBezTo>
                    <a:pt x="15872" y="2329042"/>
                    <a:pt x="0" y="2313169"/>
                    <a:pt x="0" y="2293590"/>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48092"/>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61825" y="1623541"/>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Các đối tượng xử lý và điều khiển </a:t>
            </a:r>
          </a:p>
        </p:txBody>
      </p:sp>
      <p:sp>
        <p:nvSpPr>
          <p:cNvPr name="TextBox 7" id="7"/>
          <p:cNvSpPr txBox="true"/>
          <p:nvPr/>
        </p:nvSpPr>
        <p:spPr>
          <a:xfrm rot="0">
            <a:off x="522776"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Quản lý nhà cung cấp</a:t>
            </a:r>
          </a:p>
        </p:txBody>
      </p:sp>
      <p:sp>
        <p:nvSpPr>
          <p:cNvPr name="TextBox 8" id="8"/>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TextBox 9" id="9"/>
          <p:cNvSpPr txBox="true"/>
          <p:nvPr/>
        </p:nvSpPr>
        <p:spPr>
          <a:xfrm rot="0">
            <a:off x="157227" y="3045583"/>
            <a:ext cx="7559500" cy="396875"/>
          </a:xfrm>
          <a:prstGeom prst="rect">
            <a:avLst/>
          </a:prstGeom>
        </p:spPr>
        <p:txBody>
          <a:bodyPr anchor="t" rtlCol="false" tIns="0" lIns="0" bIns="0" rIns="0">
            <a:spAutoFit/>
          </a:bodyPr>
          <a:lstStyle/>
          <a:p>
            <a:pPr algn="ctr">
              <a:lnSpc>
                <a:spcPts val="3249"/>
              </a:lnSpc>
              <a:spcBef>
                <a:spcPct val="0"/>
              </a:spcBef>
            </a:pPr>
            <a:r>
              <a:rPr lang="en-US" sz="2499">
                <a:solidFill>
                  <a:srgbClr val="000000"/>
                </a:solidFill>
                <a:latin typeface="Paytone One"/>
                <a:ea typeface="Paytone One"/>
                <a:cs typeface="Paytone One"/>
                <a:sym typeface="Paytone One"/>
              </a:rPr>
              <a:t> Procedure: Kiểm tra mã và tên nhà cung cấp</a:t>
            </a:r>
          </a:p>
        </p:txBody>
      </p:sp>
      <p:sp>
        <p:nvSpPr>
          <p:cNvPr name="Freeform 10" id="10"/>
          <p:cNvSpPr/>
          <p:nvPr/>
        </p:nvSpPr>
        <p:spPr>
          <a:xfrm flipH="false" flipV="false" rot="0">
            <a:off x="8989221" y="3442458"/>
            <a:ext cx="8270079" cy="4920697"/>
          </a:xfrm>
          <a:custGeom>
            <a:avLst/>
            <a:gdLst/>
            <a:ahLst/>
            <a:cxnLst/>
            <a:rect r="r" b="b" t="t" l="l"/>
            <a:pathLst>
              <a:path h="4920697" w="8270079">
                <a:moveTo>
                  <a:pt x="0" y="0"/>
                </a:moveTo>
                <a:lnTo>
                  <a:pt x="8270079" y="0"/>
                </a:lnTo>
                <a:lnTo>
                  <a:pt x="8270079" y="4920697"/>
                </a:lnTo>
                <a:lnTo>
                  <a:pt x="0" y="4920697"/>
                </a:lnTo>
                <a:lnTo>
                  <a:pt x="0" y="0"/>
                </a:lnTo>
                <a:close/>
              </a:path>
            </a:pathLst>
          </a:custGeom>
          <a:blipFill>
            <a:blip r:embed="rId4"/>
            <a:stretch>
              <a:fillRect l="0" t="0" r="0" b="0"/>
            </a:stretch>
          </a:blipFill>
        </p:spPr>
      </p:sp>
      <p:sp>
        <p:nvSpPr>
          <p:cNvPr name="TextBox 11" id="11"/>
          <p:cNvSpPr txBox="true"/>
          <p:nvPr/>
        </p:nvSpPr>
        <p:spPr>
          <a:xfrm rot="0">
            <a:off x="522776" y="3775833"/>
            <a:ext cx="8203026" cy="2174874"/>
          </a:xfrm>
          <a:prstGeom prst="rect">
            <a:avLst/>
          </a:prstGeom>
        </p:spPr>
        <p:txBody>
          <a:bodyPr anchor="t" rtlCol="false" tIns="0" lIns="0" bIns="0" rIns="0">
            <a:spAutoFit/>
          </a:bodyPr>
          <a:lstStyle/>
          <a:p>
            <a:pPr algn="l">
              <a:lnSpc>
                <a:spcPts val="3500"/>
              </a:lnSpc>
            </a:pPr>
            <a:r>
              <a:rPr lang="en-US" sz="2500" spc="-27">
                <a:solidFill>
                  <a:srgbClr val="000000"/>
                </a:solidFill>
                <a:latin typeface="Paytone One"/>
                <a:ea typeface="Paytone One"/>
                <a:cs typeface="Paytone One"/>
                <a:sym typeface="Paytone One"/>
              </a:rPr>
              <a:t>Thêm một nhà cung cấp (Brand) mới vào bảng Brand, đồng thời ngăn chặn việc thêm trùng nếu đã tồn tại nhà cung cấp có cùng Brand_Id hoặc Name (tên nhà cung cấp).</a:t>
            </a:r>
          </a:p>
          <a:p>
            <a:pPr algn="l">
              <a:lnSpc>
                <a:spcPts val="3500"/>
              </a:lnSpc>
              <a:spcBef>
                <a:spcPct val="0"/>
              </a:spcBef>
            </a:pPr>
          </a:p>
        </p:txBody>
      </p:sp>
    </p:spTree>
  </p:cSld>
  <p:clrMapOvr>
    <a:masterClrMapping/>
  </p:clrMapOvr>
  <p:transition spd="fast">
    <p:push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608260" y="2466695"/>
            <a:ext cx="21837679" cy="8843081"/>
            <a:chOff x="0" y="0"/>
            <a:chExt cx="5751488" cy="2329042"/>
          </a:xfrm>
        </p:grpSpPr>
        <p:sp>
          <p:nvSpPr>
            <p:cNvPr name="Freeform 3" id="3"/>
            <p:cNvSpPr/>
            <p:nvPr/>
          </p:nvSpPr>
          <p:spPr>
            <a:xfrm flipH="false" flipV="false" rot="0">
              <a:off x="0" y="0"/>
              <a:ext cx="5751488" cy="2329042"/>
            </a:xfrm>
            <a:custGeom>
              <a:avLst/>
              <a:gdLst/>
              <a:ahLst/>
              <a:cxnLst/>
              <a:rect r="r" b="b" t="t" l="l"/>
              <a:pathLst>
                <a:path h="2329042" w="5751488">
                  <a:moveTo>
                    <a:pt x="35452" y="0"/>
                  </a:moveTo>
                  <a:lnTo>
                    <a:pt x="5716036" y="0"/>
                  </a:lnTo>
                  <a:cubicBezTo>
                    <a:pt x="5725438" y="0"/>
                    <a:pt x="5734455" y="3735"/>
                    <a:pt x="5741104" y="10384"/>
                  </a:cubicBezTo>
                  <a:cubicBezTo>
                    <a:pt x="5747753" y="17032"/>
                    <a:pt x="5751488" y="26050"/>
                    <a:pt x="5751488" y="35452"/>
                  </a:cubicBezTo>
                  <a:lnTo>
                    <a:pt x="5751488" y="2293590"/>
                  </a:lnTo>
                  <a:cubicBezTo>
                    <a:pt x="5751488" y="2313169"/>
                    <a:pt x="5735615" y="2329042"/>
                    <a:pt x="5716036" y="2329042"/>
                  </a:cubicBezTo>
                  <a:lnTo>
                    <a:pt x="35452" y="2329042"/>
                  </a:lnTo>
                  <a:cubicBezTo>
                    <a:pt x="15872" y="2329042"/>
                    <a:pt x="0" y="2313169"/>
                    <a:pt x="0" y="2293590"/>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48092"/>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61825" y="1623541"/>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Các đối tượng xử lý và điều khiển </a:t>
            </a:r>
          </a:p>
        </p:txBody>
      </p:sp>
      <p:sp>
        <p:nvSpPr>
          <p:cNvPr name="TextBox 7" id="7"/>
          <p:cNvSpPr txBox="true"/>
          <p:nvPr/>
        </p:nvSpPr>
        <p:spPr>
          <a:xfrm rot="0">
            <a:off x="522776"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Quản lý nhà cung cấp</a:t>
            </a:r>
          </a:p>
        </p:txBody>
      </p:sp>
      <p:sp>
        <p:nvSpPr>
          <p:cNvPr name="TextBox 8" id="8"/>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TextBox 9" id="9"/>
          <p:cNvSpPr txBox="true"/>
          <p:nvPr/>
        </p:nvSpPr>
        <p:spPr>
          <a:xfrm rot="0">
            <a:off x="-1210442" y="3045583"/>
            <a:ext cx="7559500" cy="396875"/>
          </a:xfrm>
          <a:prstGeom prst="rect">
            <a:avLst/>
          </a:prstGeom>
        </p:spPr>
        <p:txBody>
          <a:bodyPr anchor="t" rtlCol="false" tIns="0" lIns="0" bIns="0" rIns="0">
            <a:spAutoFit/>
          </a:bodyPr>
          <a:lstStyle/>
          <a:p>
            <a:pPr algn="ctr">
              <a:lnSpc>
                <a:spcPts val="3249"/>
              </a:lnSpc>
              <a:spcBef>
                <a:spcPct val="0"/>
              </a:spcBef>
            </a:pPr>
            <a:r>
              <a:rPr lang="en-US" sz="2499">
                <a:solidFill>
                  <a:srgbClr val="000000"/>
                </a:solidFill>
                <a:latin typeface="Paytone One"/>
                <a:ea typeface="Paytone One"/>
                <a:cs typeface="Paytone One"/>
                <a:sym typeface="Paytone One"/>
              </a:rPr>
              <a:t> Procedure: Xóa nhà cung cấp</a:t>
            </a:r>
          </a:p>
        </p:txBody>
      </p:sp>
      <p:sp>
        <p:nvSpPr>
          <p:cNvPr name="Freeform 10" id="10"/>
          <p:cNvSpPr/>
          <p:nvPr/>
        </p:nvSpPr>
        <p:spPr>
          <a:xfrm flipH="false" flipV="false" rot="0">
            <a:off x="6986741" y="3064633"/>
            <a:ext cx="10686555" cy="5169621"/>
          </a:xfrm>
          <a:custGeom>
            <a:avLst/>
            <a:gdLst/>
            <a:ahLst/>
            <a:cxnLst/>
            <a:rect r="r" b="b" t="t" l="l"/>
            <a:pathLst>
              <a:path h="5169621" w="10686555">
                <a:moveTo>
                  <a:pt x="0" y="0"/>
                </a:moveTo>
                <a:lnTo>
                  <a:pt x="10686555" y="0"/>
                </a:lnTo>
                <a:lnTo>
                  <a:pt x="10686555" y="5169621"/>
                </a:lnTo>
                <a:lnTo>
                  <a:pt x="0" y="5169621"/>
                </a:lnTo>
                <a:lnTo>
                  <a:pt x="0" y="0"/>
                </a:lnTo>
                <a:close/>
              </a:path>
            </a:pathLst>
          </a:custGeom>
          <a:blipFill>
            <a:blip r:embed="rId4"/>
            <a:stretch>
              <a:fillRect l="0" t="0" r="0" b="0"/>
            </a:stretch>
          </a:blipFill>
        </p:spPr>
      </p:sp>
      <p:sp>
        <p:nvSpPr>
          <p:cNvPr name="TextBox 11" id="11"/>
          <p:cNvSpPr txBox="true"/>
          <p:nvPr/>
        </p:nvSpPr>
        <p:spPr>
          <a:xfrm rot="0">
            <a:off x="361825" y="3775833"/>
            <a:ext cx="6986741" cy="1298574"/>
          </a:xfrm>
          <a:prstGeom prst="rect">
            <a:avLst/>
          </a:prstGeom>
        </p:spPr>
        <p:txBody>
          <a:bodyPr anchor="t" rtlCol="false" tIns="0" lIns="0" bIns="0" rIns="0">
            <a:spAutoFit/>
          </a:bodyPr>
          <a:lstStyle/>
          <a:p>
            <a:pPr algn="l">
              <a:lnSpc>
                <a:spcPts val="3500"/>
              </a:lnSpc>
              <a:spcBef>
                <a:spcPct val="0"/>
              </a:spcBef>
            </a:pPr>
            <a:r>
              <a:rPr lang="en-US" sz="2500" spc="-27">
                <a:solidFill>
                  <a:srgbClr val="000000"/>
                </a:solidFill>
                <a:latin typeface="Paytone One"/>
                <a:ea typeface="Paytone One"/>
                <a:cs typeface="Paytone One"/>
                <a:sym typeface="Paytone One"/>
              </a:rPr>
              <a:t>Xóa một nhà cung cấp (Brand) khỏi hệ thống một cách an toàn, với đầy đủ các kiểm tra và thông báo tiếng Việt rõ ràng.</a:t>
            </a:r>
          </a:p>
        </p:txBody>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A"/>
        </a:solidFill>
      </p:bgPr>
    </p:bg>
    <p:spTree>
      <p:nvGrpSpPr>
        <p:cNvPr id="1" name=""/>
        <p:cNvGrpSpPr/>
        <p:nvPr/>
      </p:nvGrpSpPr>
      <p:grpSpPr>
        <a:xfrm>
          <a:off x="0" y="0"/>
          <a:ext cx="0" cy="0"/>
          <a:chOff x="0" y="0"/>
          <a:chExt cx="0" cy="0"/>
        </a:xfrm>
      </p:grpSpPr>
      <p:grpSp>
        <p:nvGrpSpPr>
          <p:cNvPr name="Group 2" id="2"/>
          <p:cNvGrpSpPr/>
          <p:nvPr/>
        </p:nvGrpSpPr>
        <p:grpSpPr>
          <a:xfrm rot="0">
            <a:off x="-261525" y="-867141"/>
            <a:ext cx="18718351" cy="3772690"/>
            <a:chOff x="0" y="0"/>
            <a:chExt cx="4929936" cy="993630"/>
          </a:xfrm>
        </p:grpSpPr>
        <p:sp>
          <p:nvSpPr>
            <p:cNvPr name="Freeform 3" id="3"/>
            <p:cNvSpPr/>
            <p:nvPr/>
          </p:nvSpPr>
          <p:spPr>
            <a:xfrm flipH="false" flipV="false" rot="0">
              <a:off x="0" y="0"/>
              <a:ext cx="4929936" cy="993630"/>
            </a:xfrm>
            <a:custGeom>
              <a:avLst/>
              <a:gdLst/>
              <a:ahLst/>
              <a:cxnLst/>
              <a:rect r="r" b="b" t="t" l="l"/>
              <a:pathLst>
                <a:path h="993630" w="4929936">
                  <a:moveTo>
                    <a:pt x="0" y="0"/>
                  </a:moveTo>
                  <a:lnTo>
                    <a:pt x="4929936" y="0"/>
                  </a:lnTo>
                  <a:lnTo>
                    <a:pt x="4929936" y="993630"/>
                  </a:lnTo>
                  <a:lnTo>
                    <a:pt x="0" y="993630"/>
                  </a:lnTo>
                  <a:close/>
                </a:path>
              </a:pathLst>
            </a:custGeom>
            <a:solidFill>
              <a:srgbClr val="FFF9F0"/>
            </a:solidFill>
            <a:ln cap="sq">
              <a:noFill/>
              <a:prstDash val="solid"/>
              <a:miter/>
            </a:ln>
          </p:spPr>
        </p:sp>
        <p:sp>
          <p:nvSpPr>
            <p:cNvPr name="TextBox 4" id="4"/>
            <p:cNvSpPr txBox="true"/>
            <p:nvPr/>
          </p:nvSpPr>
          <p:spPr>
            <a:xfrm>
              <a:off x="0" y="-47625"/>
              <a:ext cx="4929936" cy="104125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5278850" y="9093927"/>
            <a:ext cx="2275145" cy="602314"/>
            <a:chOff x="0" y="0"/>
            <a:chExt cx="400757" cy="106095"/>
          </a:xfrm>
        </p:grpSpPr>
        <p:sp>
          <p:nvSpPr>
            <p:cNvPr name="Freeform 6" id="6"/>
            <p:cNvSpPr/>
            <p:nvPr/>
          </p:nvSpPr>
          <p:spPr>
            <a:xfrm flipH="false" flipV="false" rot="0">
              <a:off x="0" y="0"/>
              <a:ext cx="400757" cy="106095"/>
            </a:xfrm>
            <a:custGeom>
              <a:avLst/>
              <a:gdLst/>
              <a:ahLst/>
              <a:cxnLst/>
              <a:rect r="r" b="b" t="t" l="l"/>
              <a:pathLst>
                <a:path h="106095" w="400757">
                  <a:moveTo>
                    <a:pt x="200379" y="0"/>
                  </a:moveTo>
                  <a:cubicBezTo>
                    <a:pt x="89713" y="0"/>
                    <a:pt x="0" y="23750"/>
                    <a:pt x="0" y="53048"/>
                  </a:cubicBezTo>
                  <a:cubicBezTo>
                    <a:pt x="0" y="82345"/>
                    <a:pt x="89713" y="106095"/>
                    <a:pt x="200379" y="106095"/>
                  </a:cubicBezTo>
                  <a:cubicBezTo>
                    <a:pt x="311045" y="106095"/>
                    <a:pt x="400757" y="82345"/>
                    <a:pt x="400757" y="53048"/>
                  </a:cubicBezTo>
                  <a:cubicBezTo>
                    <a:pt x="400757" y="23750"/>
                    <a:pt x="311045" y="0"/>
                    <a:pt x="200379" y="0"/>
                  </a:cubicBezTo>
                  <a:close/>
                </a:path>
              </a:pathLst>
            </a:custGeom>
            <a:solidFill>
              <a:srgbClr val="42321F"/>
            </a:solidFill>
          </p:spPr>
        </p:sp>
        <p:sp>
          <p:nvSpPr>
            <p:cNvPr name="TextBox 7" id="7"/>
            <p:cNvSpPr txBox="true"/>
            <p:nvPr/>
          </p:nvSpPr>
          <p:spPr>
            <a:xfrm>
              <a:off x="37571" y="-37679"/>
              <a:ext cx="325615" cy="133827"/>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964605" y="5312024"/>
            <a:ext cx="589390" cy="676753"/>
          </a:xfrm>
          <a:custGeom>
            <a:avLst/>
            <a:gdLst/>
            <a:ahLst/>
            <a:cxnLst/>
            <a:rect r="r" b="b" t="t" l="l"/>
            <a:pathLst>
              <a:path h="676753" w="589390">
                <a:moveTo>
                  <a:pt x="0" y="0"/>
                </a:moveTo>
                <a:lnTo>
                  <a:pt x="589390" y="0"/>
                </a:lnTo>
                <a:lnTo>
                  <a:pt x="589390" y="676753"/>
                </a:lnTo>
                <a:lnTo>
                  <a:pt x="0" y="676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372498" y="1974971"/>
            <a:ext cx="398890" cy="458016"/>
          </a:xfrm>
          <a:custGeom>
            <a:avLst/>
            <a:gdLst/>
            <a:ahLst/>
            <a:cxnLst/>
            <a:rect r="r" b="b" t="t" l="l"/>
            <a:pathLst>
              <a:path h="458016" w="398890">
                <a:moveTo>
                  <a:pt x="0" y="0"/>
                </a:moveTo>
                <a:lnTo>
                  <a:pt x="398890" y="0"/>
                </a:lnTo>
                <a:lnTo>
                  <a:pt x="398890" y="458016"/>
                </a:lnTo>
                <a:lnTo>
                  <a:pt x="0" y="4580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073330" y="6498004"/>
            <a:ext cx="598336" cy="687024"/>
          </a:xfrm>
          <a:custGeom>
            <a:avLst/>
            <a:gdLst/>
            <a:ahLst/>
            <a:cxnLst/>
            <a:rect r="r" b="b" t="t" l="l"/>
            <a:pathLst>
              <a:path h="687024" w="598336">
                <a:moveTo>
                  <a:pt x="0" y="0"/>
                </a:moveTo>
                <a:lnTo>
                  <a:pt x="598336" y="0"/>
                </a:lnTo>
                <a:lnTo>
                  <a:pt x="598336" y="687024"/>
                </a:lnTo>
                <a:lnTo>
                  <a:pt x="0" y="687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true" flipV="false" rot="0">
            <a:off x="865716" y="2432987"/>
            <a:ext cx="5471647" cy="129330"/>
          </a:xfrm>
          <a:custGeom>
            <a:avLst/>
            <a:gdLst/>
            <a:ahLst/>
            <a:cxnLst/>
            <a:rect r="r" b="b" t="t" l="l"/>
            <a:pathLst>
              <a:path h="129330" w="5471647">
                <a:moveTo>
                  <a:pt x="5471646" y="0"/>
                </a:moveTo>
                <a:lnTo>
                  <a:pt x="0" y="0"/>
                </a:lnTo>
                <a:lnTo>
                  <a:pt x="0" y="129330"/>
                </a:lnTo>
                <a:lnTo>
                  <a:pt x="5471646" y="129330"/>
                </a:lnTo>
                <a:lnTo>
                  <a:pt x="5471646"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2" id="12"/>
          <p:cNvPicPr>
            <a:picLocks noChangeAspect="true"/>
          </p:cNvPicPr>
          <p:nvPr/>
        </p:nvPicPr>
        <p:blipFill>
          <a:blip r:embed="rId6"/>
          <a:stretch>
            <a:fillRect/>
          </a:stretch>
        </p:blipFill>
        <p:spPr>
          <a:xfrm rot="0">
            <a:off x="776126" y="3059194"/>
            <a:ext cx="2604365" cy="3030884"/>
          </a:xfrm>
          <a:prstGeom prst="rect">
            <a:avLst/>
          </a:prstGeom>
        </p:spPr>
      </p:pic>
      <p:sp>
        <p:nvSpPr>
          <p:cNvPr name="TextBox 13" id="13"/>
          <p:cNvSpPr txBox="true"/>
          <p:nvPr/>
        </p:nvSpPr>
        <p:spPr>
          <a:xfrm rot="0">
            <a:off x="1028700" y="1022153"/>
            <a:ext cx="7383370" cy="1181827"/>
          </a:xfrm>
          <a:prstGeom prst="rect">
            <a:avLst/>
          </a:prstGeom>
        </p:spPr>
        <p:txBody>
          <a:bodyPr anchor="t" rtlCol="false" tIns="0" lIns="0" bIns="0" rIns="0">
            <a:spAutoFit/>
          </a:bodyPr>
          <a:lstStyle/>
          <a:p>
            <a:pPr algn="l">
              <a:lnSpc>
                <a:spcPts val="8801"/>
              </a:lnSpc>
            </a:pPr>
            <a:r>
              <a:rPr lang="en-US" sz="8714">
                <a:solidFill>
                  <a:srgbClr val="42321F"/>
                </a:solidFill>
                <a:latin typeface="Paytone One"/>
                <a:ea typeface="Paytone One"/>
                <a:cs typeface="Paytone One"/>
                <a:sym typeface="Paytone One"/>
              </a:rPr>
              <a:t>Nội dung</a:t>
            </a:r>
          </a:p>
        </p:txBody>
      </p:sp>
      <p:pic>
        <p:nvPicPr>
          <p:cNvPr name="Picture 14" id="14"/>
          <p:cNvPicPr>
            <a:picLocks noChangeAspect="true"/>
          </p:cNvPicPr>
          <p:nvPr/>
        </p:nvPicPr>
        <p:blipFill>
          <a:blip r:embed="rId7"/>
          <a:stretch>
            <a:fillRect/>
          </a:stretch>
        </p:blipFill>
        <p:spPr>
          <a:xfrm rot="0">
            <a:off x="15018123" y="6716586"/>
            <a:ext cx="2465670" cy="2921999"/>
          </a:xfrm>
          <a:prstGeom prst="rect">
            <a:avLst/>
          </a:prstGeom>
        </p:spPr>
      </p:pic>
      <p:pic>
        <p:nvPicPr>
          <p:cNvPr name="Picture 15" id="15"/>
          <p:cNvPicPr>
            <a:picLocks noChangeAspect="true"/>
          </p:cNvPicPr>
          <p:nvPr/>
        </p:nvPicPr>
        <p:blipFill>
          <a:blip r:embed="rId8"/>
          <a:stretch>
            <a:fillRect/>
          </a:stretch>
        </p:blipFill>
        <p:spPr>
          <a:xfrm rot="0">
            <a:off x="887764" y="6944588"/>
            <a:ext cx="2480592" cy="2885275"/>
          </a:xfrm>
          <a:prstGeom prst="rect">
            <a:avLst/>
          </a:prstGeom>
        </p:spPr>
      </p:pic>
      <p:pic>
        <p:nvPicPr>
          <p:cNvPr name="Picture 16" id="16"/>
          <p:cNvPicPr>
            <a:picLocks noChangeAspect="true"/>
          </p:cNvPicPr>
          <p:nvPr/>
        </p:nvPicPr>
        <p:blipFill>
          <a:blip r:embed="rId9"/>
          <a:stretch>
            <a:fillRect/>
          </a:stretch>
        </p:blipFill>
        <p:spPr>
          <a:xfrm rot="0">
            <a:off x="14976632" y="3059924"/>
            <a:ext cx="2515505" cy="3022130"/>
          </a:xfrm>
          <a:prstGeom prst="rect">
            <a:avLst/>
          </a:prstGeom>
        </p:spPr>
      </p:pic>
      <p:sp>
        <p:nvSpPr>
          <p:cNvPr name="TextBox 17" id="17"/>
          <p:cNvSpPr txBox="true"/>
          <p:nvPr/>
        </p:nvSpPr>
        <p:spPr>
          <a:xfrm rot="0">
            <a:off x="3601539" y="4275714"/>
            <a:ext cx="2940368" cy="466725"/>
          </a:xfrm>
          <a:prstGeom prst="rect">
            <a:avLst/>
          </a:prstGeom>
        </p:spPr>
        <p:txBody>
          <a:bodyPr anchor="t" rtlCol="false" tIns="0" lIns="0" bIns="0" rIns="0">
            <a:spAutoFit/>
          </a:bodyPr>
          <a:lstStyle/>
          <a:p>
            <a:pPr algn="ctr">
              <a:lnSpc>
                <a:spcPts val="4050"/>
              </a:lnSpc>
              <a:spcBef>
                <a:spcPct val="0"/>
              </a:spcBef>
            </a:pPr>
            <a:r>
              <a:rPr lang="en-US" sz="2250">
                <a:solidFill>
                  <a:srgbClr val="42321F"/>
                </a:solidFill>
                <a:latin typeface="Paytone One"/>
                <a:ea typeface="Paytone One"/>
                <a:cs typeface="Paytone One"/>
                <a:sym typeface="Paytone One"/>
              </a:rPr>
              <a:t>GIỚI THIỆU VỀ ĐỀ TÀI</a:t>
            </a:r>
          </a:p>
        </p:txBody>
      </p:sp>
      <p:sp>
        <p:nvSpPr>
          <p:cNvPr name="TextBox 18" id="18"/>
          <p:cNvSpPr txBox="true"/>
          <p:nvPr/>
        </p:nvSpPr>
        <p:spPr>
          <a:xfrm rot="0">
            <a:off x="9489344" y="4279362"/>
            <a:ext cx="5330666" cy="466725"/>
          </a:xfrm>
          <a:prstGeom prst="rect">
            <a:avLst/>
          </a:prstGeom>
        </p:spPr>
        <p:txBody>
          <a:bodyPr anchor="t" rtlCol="false" tIns="0" lIns="0" bIns="0" rIns="0">
            <a:spAutoFit/>
          </a:bodyPr>
          <a:lstStyle/>
          <a:p>
            <a:pPr algn="ctr">
              <a:lnSpc>
                <a:spcPts val="4050"/>
              </a:lnSpc>
              <a:spcBef>
                <a:spcPct val="0"/>
              </a:spcBef>
            </a:pPr>
            <a:r>
              <a:rPr lang="en-US" sz="2250">
                <a:solidFill>
                  <a:srgbClr val="42321F"/>
                </a:solidFill>
                <a:latin typeface="Paytone One"/>
                <a:ea typeface="Paytone One"/>
                <a:cs typeface="Paytone One"/>
                <a:sym typeface="Paytone One"/>
              </a:rPr>
              <a:t>MÔ HÌNH VÀ CẤU TRÚC CƠ SỞ DỮ LIỆU</a:t>
            </a:r>
          </a:p>
        </p:txBody>
      </p:sp>
      <p:sp>
        <p:nvSpPr>
          <p:cNvPr name="TextBox 19" id="19"/>
          <p:cNvSpPr txBox="true"/>
          <p:nvPr/>
        </p:nvSpPr>
        <p:spPr>
          <a:xfrm rot="0">
            <a:off x="3601539" y="8091951"/>
            <a:ext cx="3059311" cy="466725"/>
          </a:xfrm>
          <a:prstGeom prst="rect">
            <a:avLst/>
          </a:prstGeom>
        </p:spPr>
        <p:txBody>
          <a:bodyPr anchor="t" rtlCol="false" tIns="0" lIns="0" bIns="0" rIns="0">
            <a:spAutoFit/>
          </a:bodyPr>
          <a:lstStyle/>
          <a:p>
            <a:pPr algn="ctr">
              <a:lnSpc>
                <a:spcPts val="4050"/>
              </a:lnSpc>
              <a:spcBef>
                <a:spcPct val="0"/>
              </a:spcBef>
            </a:pPr>
            <a:r>
              <a:rPr lang="en-US" sz="2250">
                <a:solidFill>
                  <a:srgbClr val="42321F"/>
                </a:solidFill>
                <a:latin typeface="Paytone One"/>
                <a:ea typeface="Paytone One"/>
                <a:cs typeface="Paytone One"/>
                <a:sym typeface="Paytone One"/>
              </a:rPr>
              <a:t>XÂY DỰNG ỨNG DỤNG</a:t>
            </a:r>
          </a:p>
        </p:txBody>
      </p:sp>
      <p:sp>
        <p:nvSpPr>
          <p:cNvPr name="TextBox 20" id="20"/>
          <p:cNvSpPr txBox="true"/>
          <p:nvPr/>
        </p:nvSpPr>
        <p:spPr>
          <a:xfrm rot="0">
            <a:off x="10215626" y="8091951"/>
            <a:ext cx="4604385" cy="466725"/>
          </a:xfrm>
          <a:prstGeom prst="rect">
            <a:avLst/>
          </a:prstGeom>
        </p:spPr>
        <p:txBody>
          <a:bodyPr anchor="t" rtlCol="false" tIns="0" lIns="0" bIns="0" rIns="0">
            <a:spAutoFit/>
          </a:bodyPr>
          <a:lstStyle/>
          <a:p>
            <a:pPr algn="ctr">
              <a:lnSpc>
                <a:spcPts val="4050"/>
              </a:lnSpc>
              <a:spcBef>
                <a:spcPct val="0"/>
              </a:spcBef>
            </a:pPr>
            <a:r>
              <a:rPr lang="en-US" sz="2250">
                <a:solidFill>
                  <a:srgbClr val="42321F"/>
                </a:solidFill>
                <a:latin typeface="Paytone One"/>
                <a:ea typeface="Paytone One"/>
                <a:cs typeface="Paytone One"/>
                <a:sym typeface="Paytone One"/>
              </a:rPr>
              <a:t>CẤU TRÚC HỆ THỐNG VÀ KẾT NỐI</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2066832" y="2432758"/>
            <a:ext cx="21837679" cy="8843081"/>
            <a:chOff x="0" y="0"/>
            <a:chExt cx="5751488" cy="2329042"/>
          </a:xfrm>
        </p:grpSpPr>
        <p:sp>
          <p:nvSpPr>
            <p:cNvPr name="Freeform 3" id="3"/>
            <p:cNvSpPr/>
            <p:nvPr/>
          </p:nvSpPr>
          <p:spPr>
            <a:xfrm flipH="false" flipV="false" rot="0">
              <a:off x="0" y="0"/>
              <a:ext cx="5751488" cy="2329042"/>
            </a:xfrm>
            <a:custGeom>
              <a:avLst/>
              <a:gdLst/>
              <a:ahLst/>
              <a:cxnLst/>
              <a:rect r="r" b="b" t="t" l="l"/>
              <a:pathLst>
                <a:path h="2329042" w="5751488">
                  <a:moveTo>
                    <a:pt x="35452" y="0"/>
                  </a:moveTo>
                  <a:lnTo>
                    <a:pt x="5716036" y="0"/>
                  </a:lnTo>
                  <a:cubicBezTo>
                    <a:pt x="5725438" y="0"/>
                    <a:pt x="5734455" y="3735"/>
                    <a:pt x="5741104" y="10384"/>
                  </a:cubicBezTo>
                  <a:cubicBezTo>
                    <a:pt x="5747753" y="17032"/>
                    <a:pt x="5751488" y="26050"/>
                    <a:pt x="5751488" y="35452"/>
                  </a:cubicBezTo>
                  <a:lnTo>
                    <a:pt x="5751488" y="2293590"/>
                  </a:lnTo>
                  <a:cubicBezTo>
                    <a:pt x="5751488" y="2313169"/>
                    <a:pt x="5735615" y="2329042"/>
                    <a:pt x="5716036" y="2329042"/>
                  </a:cubicBezTo>
                  <a:lnTo>
                    <a:pt x="35452" y="2329042"/>
                  </a:lnTo>
                  <a:cubicBezTo>
                    <a:pt x="15872" y="2329042"/>
                    <a:pt x="0" y="2313169"/>
                    <a:pt x="0" y="2293590"/>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48092"/>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false" flipV="false" rot="0">
            <a:off x="7298743" y="3618134"/>
            <a:ext cx="9960557" cy="5640166"/>
          </a:xfrm>
          <a:custGeom>
            <a:avLst/>
            <a:gdLst/>
            <a:ahLst/>
            <a:cxnLst/>
            <a:rect r="r" b="b" t="t" l="l"/>
            <a:pathLst>
              <a:path h="5640166" w="9960557">
                <a:moveTo>
                  <a:pt x="0" y="0"/>
                </a:moveTo>
                <a:lnTo>
                  <a:pt x="9960557" y="0"/>
                </a:lnTo>
                <a:lnTo>
                  <a:pt x="9960557" y="5640166"/>
                </a:lnTo>
                <a:lnTo>
                  <a:pt x="0" y="5640166"/>
                </a:lnTo>
                <a:lnTo>
                  <a:pt x="0" y="0"/>
                </a:lnTo>
                <a:close/>
              </a:path>
            </a:pathLst>
          </a:custGeom>
          <a:blipFill>
            <a:blip r:embed="rId2"/>
            <a:stretch>
              <a:fillRect l="0" t="0" r="0" b="0"/>
            </a:stretch>
          </a:blipFill>
        </p:spPr>
      </p:sp>
      <p:sp>
        <p:nvSpPr>
          <p:cNvPr name="TextBox 6" id="6"/>
          <p:cNvSpPr txBox="true"/>
          <p:nvPr/>
        </p:nvSpPr>
        <p:spPr>
          <a:xfrm rot="0">
            <a:off x="567710" y="3167919"/>
            <a:ext cx="4349830" cy="450215"/>
          </a:xfrm>
          <a:prstGeom prst="rect">
            <a:avLst/>
          </a:prstGeom>
        </p:spPr>
        <p:txBody>
          <a:bodyPr anchor="t" rtlCol="false" tIns="0" lIns="0" bIns="0" rIns="0">
            <a:spAutoFit/>
          </a:bodyPr>
          <a:lstStyle/>
          <a:p>
            <a:pPr algn="ctr">
              <a:lnSpc>
                <a:spcPts val="3639"/>
              </a:lnSpc>
              <a:spcBef>
                <a:spcPct val="0"/>
              </a:spcBef>
            </a:pPr>
            <a:r>
              <a:rPr lang="en-US" sz="2799">
                <a:solidFill>
                  <a:srgbClr val="000000"/>
                </a:solidFill>
                <a:latin typeface="Paytone One"/>
                <a:ea typeface="Paytone One"/>
                <a:cs typeface="Paytone One"/>
                <a:sym typeface="Paytone One"/>
              </a:rPr>
              <a:t>Trigger: Kiểm tra Email:</a:t>
            </a:r>
          </a:p>
        </p:txBody>
      </p:sp>
      <p:sp>
        <p:nvSpPr>
          <p:cNvPr name="Freeform 7" id="7"/>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61825" y="1623541"/>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Các đối tượng xử lý và điều khiển </a:t>
            </a:r>
          </a:p>
        </p:txBody>
      </p:sp>
      <p:sp>
        <p:nvSpPr>
          <p:cNvPr name="TextBox 9" id="9"/>
          <p:cNvSpPr txBox="true"/>
          <p:nvPr/>
        </p:nvSpPr>
        <p:spPr>
          <a:xfrm rot="0">
            <a:off x="809858"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Quản trị lý nhà cung cấp</a:t>
            </a:r>
          </a:p>
        </p:txBody>
      </p:sp>
      <p:sp>
        <p:nvSpPr>
          <p:cNvPr name="TextBox 10" id="10"/>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TextBox 11" id="11"/>
          <p:cNvSpPr txBox="true"/>
          <p:nvPr/>
        </p:nvSpPr>
        <p:spPr>
          <a:xfrm rot="0">
            <a:off x="548660" y="3951509"/>
            <a:ext cx="6500347" cy="1736724"/>
          </a:xfrm>
          <a:prstGeom prst="rect">
            <a:avLst/>
          </a:prstGeom>
        </p:spPr>
        <p:txBody>
          <a:bodyPr anchor="t" rtlCol="false" tIns="0" lIns="0" bIns="0" rIns="0">
            <a:spAutoFit/>
          </a:bodyPr>
          <a:lstStyle/>
          <a:p>
            <a:pPr algn="l">
              <a:lnSpc>
                <a:spcPts val="3500"/>
              </a:lnSpc>
              <a:spcBef>
                <a:spcPct val="0"/>
              </a:spcBef>
            </a:pPr>
            <a:r>
              <a:rPr lang="en-US" sz="2500" spc="-27">
                <a:solidFill>
                  <a:srgbClr val="000000"/>
                </a:solidFill>
                <a:latin typeface="Paytone One"/>
                <a:ea typeface="Paytone One"/>
                <a:cs typeface="Paytone One"/>
                <a:sym typeface="Paytone One"/>
              </a:rPr>
              <a:t>Tự động kiểm tra định dạng email của nhà cung cấp mỗi khi thêm mới (INSERT) hoặc sửa (UPDATE) bản ghi trong bảng Brand.</a:t>
            </a:r>
          </a:p>
        </p:txBody>
      </p:sp>
    </p:spTree>
  </p:cSld>
  <p:clrMapOvr>
    <a:masterClrMapping/>
  </p:clrMapOvr>
  <p:transition spd="fast">
    <p:push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2311516" y="2454119"/>
            <a:ext cx="21837679" cy="8843081"/>
            <a:chOff x="0" y="0"/>
            <a:chExt cx="5751488" cy="2329042"/>
          </a:xfrm>
        </p:grpSpPr>
        <p:sp>
          <p:nvSpPr>
            <p:cNvPr name="Freeform 3" id="3"/>
            <p:cNvSpPr/>
            <p:nvPr/>
          </p:nvSpPr>
          <p:spPr>
            <a:xfrm flipH="false" flipV="false" rot="0">
              <a:off x="0" y="0"/>
              <a:ext cx="5751488" cy="2329042"/>
            </a:xfrm>
            <a:custGeom>
              <a:avLst/>
              <a:gdLst/>
              <a:ahLst/>
              <a:cxnLst/>
              <a:rect r="r" b="b" t="t" l="l"/>
              <a:pathLst>
                <a:path h="2329042" w="5751488">
                  <a:moveTo>
                    <a:pt x="35452" y="0"/>
                  </a:moveTo>
                  <a:lnTo>
                    <a:pt x="5716036" y="0"/>
                  </a:lnTo>
                  <a:cubicBezTo>
                    <a:pt x="5725438" y="0"/>
                    <a:pt x="5734455" y="3735"/>
                    <a:pt x="5741104" y="10384"/>
                  </a:cubicBezTo>
                  <a:cubicBezTo>
                    <a:pt x="5747753" y="17032"/>
                    <a:pt x="5751488" y="26050"/>
                    <a:pt x="5751488" y="35452"/>
                  </a:cubicBezTo>
                  <a:lnTo>
                    <a:pt x="5751488" y="2293590"/>
                  </a:lnTo>
                  <a:cubicBezTo>
                    <a:pt x="5751488" y="2313169"/>
                    <a:pt x="5735615" y="2329042"/>
                    <a:pt x="5716036" y="2329042"/>
                  </a:cubicBezTo>
                  <a:lnTo>
                    <a:pt x="35452" y="2329042"/>
                  </a:lnTo>
                  <a:cubicBezTo>
                    <a:pt x="15872" y="2329042"/>
                    <a:pt x="0" y="2313169"/>
                    <a:pt x="0" y="2293590"/>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48092"/>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false" flipV="false" rot="0">
            <a:off x="8353362" y="5463889"/>
            <a:ext cx="9305731" cy="4291275"/>
          </a:xfrm>
          <a:custGeom>
            <a:avLst/>
            <a:gdLst/>
            <a:ahLst/>
            <a:cxnLst/>
            <a:rect r="r" b="b" t="t" l="l"/>
            <a:pathLst>
              <a:path h="4291275" w="9305731">
                <a:moveTo>
                  <a:pt x="0" y="0"/>
                </a:moveTo>
                <a:lnTo>
                  <a:pt x="9305731" y="0"/>
                </a:lnTo>
                <a:lnTo>
                  <a:pt x="9305731" y="4291275"/>
                </a:lnTo>
                <a:lnTo>
                  <a:pt x="0" y="4291275"/>
                </a:lnTo>
                <a:lnTo>
                  <a:pt x="0" y="0"/>
                </a:lnTo>
                <a:close/>
              </a:path>
            </a:pathLst>
          </a:custGeom>
          <a:blipFill>
            <a:blip r:embed="rId2"/>
            <a:stretch>
              <a:fillRect l="0" t="0" r="-15647" b="0"/>
            </a:stretch>
          </a:blipFill>
        </p:spPr>
      </p:sp>
      <p:sp>
        <p:nvSpPr>
          <p:cNvPr name="Freeform 6" id="6"/>
          <p:cNvSpPr/>
          <p:nvPr/>
        </p:nvSpPr>
        <p:spPr>
          <a:xfrm flipH="false" flipV="false" rot="0">
            <a:off x="361825" y="5287380"/>
            <a:ext cx="7017900" cy="4644292"/>
          </a:xfrm>
          <a:custGeom>
            <a:avLst/>
            <a:gdLst/>
            <a:ahLst/>
            <a:cxnLst/>
            <a:rect r="r" b="b" t="t" l="l"/>
            <a:pathLst>
              <a:path h="4644292" w="7017900">
                <a:moveTo>
                  <a:pt x="0" y="0"/>
                </a:moveTo>
                <a:lnTo>
                  <a:pt x="7017901" y="0"/>
                </a:lnTo>
                <a:lnTo>
                  <a:pt x="7017901" y="4644292"/>
                </a:lnTo>
                <a:lnTo>
                  <a:pt x="0" y="4644292"/>
                </a:lnTo>
                <a:lnTo>
                  <a:pt x="0" y="0"/>
                </a:lnTo>
                <a:close/>
              </a:path>
            </a:pathLst>
          </a:custGeom>
          <a:blipFill>
            <a:blip r:embed="rId3"/>
            <a:stretch>
              <a:fillRect l="0" t="0" r="-6281" b="-2418"/>
            </a:stretch>
          </a:blipFill>
        </p:spPr>
      </p:sp>
      <p:sp>
        <p:nvSpPr>
          <p:cNvPr name="TextBox 7" id="7"/>
          <p:cNvSpPr txBox="true"/>
          <p:nvPr/>
        </p:nvSpPr>
        <p:spPr>
          <a:xfrm rot="0">
            <a:off x="0" y="2652149"/>
            <a:ext cx="14910538" cy="450215"/>
          </a:xfrm>
          <a:prstGeom prst="rect">
            <a:avLst/>
          </a:prstGeom>
        </p:spPr>
        <p:txBody>
          <a:bodyPr anchor="t" rtlCol="false" tIns="0" lIns="0" bIns="0" rIns="0">
            <a:spAutoFit/>
          </a:bodyPr>
          <a:lstStyle/>
          <a:p>
            <a:pPr algn="ctr">
              <a:lnSpc>
                <a:spcPts val="3639"/>
              </a:lnSpc>
              <a:spcBef>
                <a:spcPct val="0"/>
              </a:spcBef>
            </a:pPr>
            <a:r>
              <a:rPr lang="en-US" sz="2799">
                <a:solidFill>
                  <a:srgbClr val="000000"/>
                </a:solidFill>
                <a:latin typeface="Paytone One"/>
                <a:ea typeface="Paytone One"/>
                <a:cs typeface="Paytone One"/>
                <a:sym typeface="Paytone One"/>
              </a:rPr>
              <a:t>Trigger: Số điện thoại phải bắt đầu bằng 0 và chỉ chứa số (độ dài 10-11 chữ số):</a:t>
            </a:r>
          </a:p>
        </p:txBody>
      </p:sp>
      <p:sp>
        <p:nvSpPr>
          <p:cNvPr name="Freeform 8" id="8"/>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361825" y="1623541"/>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Các đối tượng xử lý và điều khiển </a:t>
            </a:r>
          </a:p>
        </p:txBody>
      </p:sp>
      <p:sp>
        <p:nvSpPr>
          <p:cNvPr name="TextBox 10" id="10"/>
          <p:cNvSpPr txBox="true"/>
          <p:nvPr/>
        </p:nvSpPr>
        <p:spPr>
          <a:xfrm rot="0">
            <a:off x="809858"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Quản trị lý nhà cung cấp</a:t>
            </a:r>
          </a:p>
        </p:txBody>
      </p:sp>
      <p:sp>
        <p:nvSpPr>
          <p:cNvPr name="TextBox 11" id="11"/>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TextBox 12" id="12"/>
          <p:cNvSpPr txBox="true"/>
          <p:nvPr/>
        </p:nvSpPr>
        <p:spPr>
          <a:xfrm rot="0">
            <a:off x="519052" y="3435739"/>
            <a:ext cx="14208397" cy="860424"/>
          </a:xfrm>
          <a:prstGeom prst="rect">
            <a:avLst/>
          </a:prstGeom>
        </p:spPr>
        <p:txBody>
          <a:bodyPr anchor="t" rtlCol="false" tIns="0" lIns="0" bIns="0" rIns="0">
            <a:spAutoFit/>
          </a:bodyPr>
          <a:lstStyle/>
          <a:p>
            <a:pPr algn="l">
              <a:lnSpc>
                <a:spcPts val="3500"/>
              </a:lnSpc>
              <a:spcBef>
                <a:spcPct val="0"/>
              </a:spcBef>
            </a:pPr>
            <a:r>
              <a:rPr lang="en-US" sz="2500" spc="-27">
                <a:solidFill>
                  <a:srgbClr val="000000"/>
                </a:solidFill>
                <a:latin typeface="Paytone One"/>
                <a:ea typeface="Paytone One"/>
                <a:cs typeface="Paytone One"/>
                <a:sym typeface="Paytone One"/>
              </a:rPr>
              <a:t>Tr</a:t>
            </a:r>
            <a:r>
              <a:rPr lang="en-US" sz="2500" spc="-27">
                <a:solidFill>
                  <a:srgbClr val="000000"/>
                </a:solidFill>
                <a:latin typeface="Paytone One"/>
                <a:ea typeface="Paytone One"/>
                <a:cs typeface="Paytone One"/>
                <a:sym typeface="Paytone One"/>
              </a:rPr>
              <a:t>igger này thực hiện kiểm tra dạng số điện thoại mỗi khi thêm mới (INSERT) hoặc sửa (UPDATE) số điện thoại trong bảng Brand</a:t>
            </a:r>
          </a:p>
        </p:txBody>
      </p:sp>
    </p:spTree>
  </p:cSld>
  <p:clrMapOvr>
    <a:masterClrMapping/>
  </p:clrMapOvr>
  <p:transition spd="fast">
    <p:push dir="l"/>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065607" y="2441580"/>
            <a:ext cx="21837679" cy="8692027"/>
            <a:chOff x="0" y="0"/>
            <a:chExt cx="5751488" cy="2289258"/>
          </a:xfrm>
        </p:grpSpPr>
        <p:sp>
          <p:nvSpPr>
            <p:cNvPr name="Freeform 3" id="3"/>
            <p:cNvSpPr/>
            <p:nvPr/>
          </p:nvSpPr>
          <p:spPr>
            <a:xfrm flipH="false" flipV="false" rot="0">
              <a:off x="0" y="0"/>
              <a:ext cx="5751488" cy="2289258"/>
            </a:xfrm>
            <a:custGeom>
              <a:avLst/>
              <a:gdLst/>
              <a:ahLst/>
              <a:cxnLst/>
              <a:rect r="r" b="b" t="t" l="l"/>
              <a:pathLst>
                <a:path h="2289258" w="5751488">
                  <a:moveTo>
                    <a:pt x="35452" y="0"/>
                  </a:moveTo>
                  <a:lnTo>
                    <a:pt x="5716036" y="0"/>
                  </a:lnTo>
                  <a:cubicBezTo>
                    <a:pt x="5725438" y="0"/>
                    <a:pt x="5734455" y="3735"/>
                    <a:pt x="5741104" y="10384"/>
                  </a:cubicBezTo>
                  <a:cubicBezTo>
                    <a:pt x="5747753" y="17032"/>
                    <a:pt x="5751488" y="26050"/>
                    <a:pt x="5751488" y="35452"/>
                  </a:cubicBezTo>
                  <a:lnTo>
                    <a:pt x="5751488" y="2253806"/>
                  </a:lnTo>
                  <a:cubicBezTo>
                    <a:pt x="5751488" y="2273386"/>
                    <a:pt x="5735615" y="2289258"/>
                    <a:pt x="5716036" y="2289258"/>
                  </a:cubicBezTo>
                  <a:lnTo>
                    <a:pt x="35452" y="2289258"/>
                  </a:lnTo>
                  <a:cubicBezTo>
                    <a:pt x="15872" y="2289258"/>
                    <a:pt x="0" y="2273386"/>
                    <a:pt x="0" y="2253806"/>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08308"/>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false" flipV="false" rot="0">
            <a:off x="6447585" y="3225646"/>
            <a:ext cx="9974866" cy="5628136"/>
          </a:xfrm>
          <a:custGeom>
            <a:avLst/>
            <a:gdLst/>
            <a:ahLst/>
            <a:cxnLst/>
            <a:rect r="r" b="b" t="t" l="l"/>
            <a:pathLst>
              <a:path h="5628136" w="9974866">
                <a:moveTo>
                  <a:pt x="0" y="0"/>
                </a:moveTo>
                <a:lnTo>
                  <a:pt x="9974867" y="0"/>
                </a:lnTo>
                <a:lnTo>
                  <a:pt x="9974867" y="5628137"/>
                </a:lnTo>
                <a:lnTo>
                  <a:pt x="0" y="5628137"/>
                </a:lnTo>
                <a:lnTo>
                  <a:pt x="0" y="0"/>
                </a:lnTo>
                <a:close/>
              </a:path>
            </a:pathLst>
          </a:custGeom>
          <a:blipFill>
            <a:blip r:embed="rId2"/>
            <a:stretch>
              <a:fillRect l="0" t="0" r="0" b="0"/>
            </a:stretch>
          </a:blipFill>
        </p:spPr>
      </p:sp>
      <p:sp>
        <p:nvSpPr>
          <p:cNvPr name="TextBox 6" id="6"/>
          <p:cNvSpPr txBox="true"/>
          <p:nvPr/>
        </p:nvSpPr>
        <p:spPr>
          <a:xfrm rot="0">
            <a:off x="385261" y="2974340"/>
            <a:ext cx="5084445" cy="450215"/>
          </a:xfrm>
          <a:prstGeom prst="rect">
            <a:avLst/>
          </a:prstGeom>
        </p:spPr>
        <p:txBody>
          <a:bodyPr anchor="t" rtlCol="false" tIns="0" lIns="0" bIns="0" rIns="0">
            <a:spAutoFit/>
          </a:bodyPr>
          <a:lstStyle/>
          <a:p>
            <a:pPr algn="ctr">
              <a:lnSpc>
                <a:spcPts val="3639"/>
              </a:lnSpc>
              <a:spcBef>
                <a:spcPct val="0"/>
              </a:spcBef>
            </a:pPr>
            <a:r>
              <a:rPr lang="en-US" sz="2799">
                <a:solidFill>
                  <a:srgbClr val="000000"/>
                </a:solidFill>
                <a:latin typeface="Paytone One"/>
                <a:ea typeface="Paytone One"/>
                <a:cs typeface="Paytone One"/>
                <a:sym typeface="Paytone One"/>
              </a:rPr>
              <a:t> Function: Tìm kiếm từ khóa:</a:t>
            </a:r>
          </a:p>
        </p:txBody>
      </p:sp>
      <p:sp>
        <p:nvSpPr>
          <p:cNvPr name="Freeform 7" id="7"/>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61825" y="1623541"/>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Các đối tượng xử lý và điều khiển </a:t>
            </a:r>
          </a:p>
        </p:txBody>
      </p:sp>
      <p:sp>
        <p:nvSpPr>
          <p:cNvPr name="TextBox 9" id="9"/>
          <p:cNvSpPr txBox="true"/>
          <p:nvPr/>
        </p:nvSpPr>
        <p:spPr>
          <a:xfrm rot="0">
            <a:off x="809858"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Quản trị lý nhà cung cấp</a:t>
            </a:r>
          </a:p>
        </p:txBody>
      </p:sp>
      <p:sp>
        <p:nvSpPr>
          <p:cNvPr name="TextBox 10" id="10"/>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TextBox 11" id="11"/>
          <p:cNvSpPr txBox="true"/>
          <p:nvPr/>
        </p:nvSpPr>
        <p:spPr>
          <a:xfrm rot="0">
            <a:off x="385261" y="3757931"/>
            <a:ext cx="5825742" cy="860424"/>
          </a:xfrm>
          <a:prstGeom prst="rect">
            <a:avLst/>
          </a:prstGeom>
        </p:spPr>
        <p:txBody>
          <a:bodyPr anchor="t" rtlCol="false" tIns="0" lIns="0" bIns="0" rIns="0">
            <a:spAutoFit/>
          </a:bodyPr>
          <a:lstStyle/>
          <a:p>
            <a:pPr algn="l">
              <a:lnSpc>
                <a:spcPts val="3500"/>
              </a:lnSpc>
              <a:spcBef>
                <a:spcPct val="0"/>
              </a:spcBef>
            </a:pPr>
            <a:r>
              <a:rPr lang="en-US" sz="2500" spc="-27">
                <a:solidFill>
                  <a:srgbClr val="000000"/>
                </a:solidFill>
                <a:latin typeface="Paytone One"/>
                <a:ea typeface="Paytone One"/>
                <a:cs typeface="Paytone One"/>
                <a:sym typeface="Paytone One"/>
              </a:rPr>
              <a:t>Tìm kiếm nhà cung cấp theo từ khóa bất kỳ</a:t>
            </a:r>
          </a:p>
        </p:txBody>
      </p:sp>
    </p:spTree>
  </p:cSld>
  <p:clrMapOvr>
    <a:masterClrMapping/>
  </p:clrMapOvr>
  <p:transition spd="fast">
    <p:push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774840" y="2380801"/>
            <a:ext cx="21837679" cy="8843081"/>
            <a:chOff x="0" y="0"/>
            <a:chExt cx="5751488" cy="2329042"/>
          </a:xfrm>
        </p:grpSpPr>
        <p:sp>
          <p:nvSpPr>
            <p:cNvPr name="Freeform 3" id="3"/>
            <p:cNvSpPr/>
            <p:nvPr/>
          </p:nvSpPr>
          <p:spPr>
            <a:xfrm flipH="false" flipV="false" rot="0">
              <a:off x="0" y="0"/>
              <a:ext cx="5751488" cy="2329042"/>
            </a:xfrm>
            <a:custGeom>
              <a:avLst/>
              <a:gdLst/>
              <a:ahLst/>
              <a:cxnLst/>
              <a:rect r="r" b="b" t="t" l="l"/>
              <a:pathLst>
                <a:path h="2329042" w="5751488">
                  <a:moveTo>
                    <a:pt x="35452" y="0"/>
                  </a:moveTo>
                  <a:lnTo>
                    <a:pt x="5716036" y="0"/>
                  </a:lnTo>
                  <a:cubicBezTo>
                    <a:pt x="5725438" y="0"/>
                    <a:pt x="5734455" y="3735"/>
                    <a:pt x="5741104" y="10384"/>
                  </a:cubicBezTo>
                  <a:cubicBezTo>
                    <a:pt x="5747753" y="17032"/>
                    <a:pt x="5751488" y="26050"/>
                    <a:pt x="5751488" y="35452"/>
                  </a:cubicBezTo>
                  <a:lnTo>
                    <a:pt x="5751488" y="2293590"/>
                  </a:lnTo>
                  <a:cubicBezTo>
                    <a:pt x="5751488" y="2313169"/>
                    <a:pt x="5735615" y="2329042"/>
                    <a:pt x="5716036" y="2329042"/>
                  </a:cubicBezTo>
                  <a:lnTo>
                    <a:pt x="35452" y="2329042"/>
                  </a:lnTo>
                  <a:cubicBezTo>
                    <a:pt x="15872" y="2329042"/>
                    <a:pt x="0" y="2313169"/>
                    <a:pt x="0" y="2293590"/>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48092"/>
            </a:xfrm>
            <a:prstGeom prst="rect">
              <a:avLst/>
            </a:prstGeom>
          </p:spPr>
          <p:txBody>
            <a:bodyPr anchor="ctr" rtlCol="false" tIns="50800" lIns="50800" bIns="50800" rIns="50800"/>
            <a:lstStyle/>
            <a:p>
              <a:pPr algn="r">
                <a:lnSpc>
                  <a:spcPts val="2600"/>
                </a:lnSpc>
              </a:pPr>
              <a:r>
                <a:rPr lang="en-US" sz="2000">
                  <a:solidFill>
                    <a:srgbClr val="000000"/>
                  </a:solidFill>
                  <a:latin typeface="Paytone One"/>
                  <a:ea typeface="Paytone One"/>
                  <a:cs typeface="Paytone One"/>
                  <a:sym typeface="Paytone One"/>
                </a:rPr>
                <a:t>Cập</a:t>
              </a:r>
            </a:p>
          </p:txBody>
        </p:sp>
      </p:grpSp>
      <p:sp>
        <p:nvSpPr>
          <p:cNvPr name="Freeform 5" id="5"/>
          <p:cNvSpPr/>
          <p:nvPr/>
        </p:nvSpPr>
        <p:spPr>
          <a:xfrm flipH="false" flipV="false" rot="0">
            <a:off x="9490268" y="4393312"/>
            <a:ext cx="6022640" cy="5759792"/>
          </a:xfrm>
          <a:custGeom>
            <a:avLst/>
            <a:gdLst/>
            <a:ahLst/>
            <a:cxnLst/>
            <a:rect r="r" b="b" t="t" l="l"/>
            <a:pathLst>
              <a:path h="5759792" w="6022640">
                <a:moveTo>
                  <a:pt x="0" y="0"/>
                </a:moveTo>
                <a:lnTo>
                  <a:pt x="6022639" y="0"/>
                </a:lnTo>
                <a:lnTo>
                  <a:pt x="6022639" y="5759792"/>
                </a:lnTo>
                <a:lnTo>
                  <a:pt x="0" y="5759792"/>
                </a:lnTo>
                <a:lnTo>
                  <a:pt x="0" y="0"/>
                </a:lnTo>
                <a:close/>
              </a:path>
            </a:pathLst>
          </a:custGeom>
          <a:blipFill>
            <a:blip r:embed="rId2"/>
            <a:stretch>
              <a:fillRect l="0" t="0" r="0" b="0"/>
            </a:stretch>
          </a:blipFill>
        </p:spPr>
      </p:sp>
      <p:sp>
        <p:nvSpPr>
          <p:cNvPr name="Freeform 6" id="6"/>
          <p:cNvSpPr/>
          <p:nvPr/>
        </p:nvSpPr>
        <p:spPr>
          <a:xfrm flipH="false" flipV="false" rot="0">
            <a:off x="1001126" y="4393312"/>
            <a:ext cx="7670154" cy="5893688"/>
          </a:xfrm>
          <a:custGeom>
            <a:avLst/>
            <a:gdLst/>
            <a:ahLst/>
            <a:cxnLst/>
            <a:rect r="r" b="b" t="t" l="l"/>
            <a:pathLst>
              <a:path h="5893688" w="7670154">
                <a:moveTo>
                  <a:pt x="0" y="0"/>
                </a:moveTo>
                <a:lnTo>
                  <a:pt x="7670154" y="0"/>
                </a:lnTo>
                <a:lnTo>
                  <a:pt x="7670154" y="5893688"/>
                </a:lnTo>
                <a:lnTo>
                  <a:pt x="0" y="5893688"/>
                </a:lnTo>
                <a:lnTo>
                  <a:pt x="0" y="0"/>
                </a:lnTo>
                <a:close/>
              </a:path>
            </a:pathLst>
          </a:custGeom>
          <a:blipFill>
            <a:blip r:embed="rId3"/>
            <a:stretch>
              <a:fillRect l="0" t="0" r="0" b="0"/>
            </a:stretch>
          </a:blipFill>
        </p:spPr>
      </p:sp>
      <p:sp>
        <p:nvSpPr>
          <p:cNvPr name="Freeform 7" id="7"/>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61825" y="1623541"/>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Các đối tượng xử lý và điều khiển </a:t>
            </a:r>
          </a:p>
        </p:txBody>
      </p:sp>
      <p:sp>
        <p:nvSpPr>
          <p:cNvPr name="TextBox 9" id="9"/>
          <p:cNvSpPr txBox="true"/>
          <p:nvPr/>
        </p:nvSpPr>
        <p:spPr>
          <a:xfrm rot="0">
            <a:off x="809858"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Quản trị lý nhà cung cấp</a:t>
            </a:r>
          </a:p>
        </p:txBody>
      </p:sp>
      <p:sp>
        <p:nvSpPr>
          <p:cNvPr name="TextBox 10" id="10"/>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TextBox 11" id="11"/>
          <p:cNvSpPr txBox="true"/>
          <p:nvPr/>
        </p:nvSpPr>
        <p:spPr>
          <a:xfrm rot="0">
            <a:off x="1001126" y="2608061"/>
            <a:ext cx="5677138" cy="450215"/>
          </a:xfrm>
          <a:prstGeom prst="rect">
            <a:avLst/>
          </a:prstGeom>
        </p:spPr>
        <p:txBody>
          <a:bodyPr anchor="t" rtlCol="false" tIns="0" lIns="0" bIns="0" rIns="0">
            <a:spAutoFit/>
          </a:bodyPr>
          <a:lstStyle/>
          <a:p>
            <a:pPr algn="ctr">
              <a:lnSpc>
                <a:spcPts val="3639"/>
              </a:lnSpc>
              <a:spcBef>
                <a:spcPct val="0"/>
              </a:spcBef>
            </a:pPr>
            <a:r>
              <a:rPr lang="en-US" sz="2799">
                <a:solidFill>
                  <a:srgbClr val="000000"/>
                </a:solidFill>
                <a:latin typeface="Paytone One"/>
                <a:ea typeface="Paytone One"/>
                <a:cs typeface="Paytone One"/>
                <a:sym typeface="Paytone One"/>
              </a:rPr>
              <a:t>Cập nhật bảng với Transaction:</a:t>
            </a:r>
          </a:p>
        </p:txBody>
      </p:sp>
      <p:sp>
        <p:nvSpPr>
          <p:cNvPr name="TextBox 12" id="12"/>
          <p:cNvSpPr txBox="true"/>
          <p:nvPr/>
        </p:nvSpPr>
        <p:spPr>
          <a:xfrm rot="0">
            <a:off x="1211015" y="3271770"/>
            <a:ext cx="16199130" cy="860424"/>
          </a:xfrm>
          <a:prstGeom prst="rect">
            <a:avLst/>
          </a:prstGeom>
        </p:spPr>
        <p:txBody>
          <a:bodyPr anchor="t" rtlCol="false" tIns="0" lIns="0" bIns="0" rIns="0">
            <a:spAutoFit/>
          </a:bodyPr>
          <a:lstStyle/>
          <a:p>
            <a:pPr algn="l">
              <a:lnSpc>
                <a:spcPts val="3500"/>
              </a:lnSpc>
              <a:spcBef>
                <a:spcPct val="0"/>
              </a:spcBef>
            </a:pPr>
            <a:r>
              <a:rPr lang="en-US" sz="2500" spc="-27">
                <a:solidFill>
                  <a:srgbClr val="000000"/>
                </a:solidFill>
                <a:latin typeface="Paytone One"/>
                <a:ea typeface="Paytone One"/>
                <a:cs typeface="Paytone One"/>
                <a:sym typeface="Paytone One"/>
              </a:rPr>
              <a:t>Cập nhật thông tin nhà cung cấp một cách AN TOÀN 100%, có ghi log lịch sử chỉnh sửa và tự động hoàn trả (rollback) toàn bộ nếu có bất kỳ lỗi nào xảy ra → Đảm bảo dữ liệu không bao giờ bị hỏng nửa vời.</a:t>
            </a:r>
          </a:p>
        </p:txBody>
      </p:sp>
    </p:spTree>
  </p:cSld>
  <p:clrMapOvr>
    <a:masterClrMapping/>
  </p:clrMapOvr>
  <p:transition spd="fast">
    <p:push dir="l"/>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TextBox 2" id="2"/>
          <p:cNvSpPr txBox="true"/>
          <p:nvPr/>
        </p:nvSpPr>
        <p:spPr>
          <a:xfrm rot="0">
            <a:off x="9567705" y="4370507"/>
            <a:ext cx="7691595" cy="2305050"/>
          </a:xfrm>
          <a:prstGeom prst="rect">
            <a:avLst/>
          </a:prstGeom>
        </p:spPr>
        <p:txBody>
          <a:bodyPr anchor="t" rtlCol="false" tIns="0" lIns="0" bIns="0" rIns="0">
            <a:spAutoFit/>
          </a:bodyPr>
          <a:lstStyle/>
          <a:p>
            <a:pPr algn="l" marL="0" indent="0" lvl="0">
              <a:lnSpc>
                <a:spcPts val="9115"/>
              </a:lnSpc>
            </a:pPr>
            <a:r>
              <a:rPr lang="en-US" sz="7596">
                <a:solidFill>
                  <a:srgbClr val="000000"/>
                </a:solidFill>
                <a:latin typeface="Paytone One"/>
                <a:ea typeface="Paytone One"/>
                <a:cs typeface="Paytone One"/>
                <a:sym typeface="Paytone One"/>
              </a:rPr>
              <a:t>Ứng dụng quản trị tài khoản</a:t>
            </a:r>
          </a:p>
        </p:txBody>
      </p:sp>
      <p:sp>
        <p:nvSpPr>
          <p:cNvPr name="AutoShape 3" id="3"/>
          <p:cNvSpPr/>
          <p:nvPr/>
        </p:nvSpPr>
        <p:spPr>
          <a:xfrm rot="0">
            <a:off x="9567705" y="3392368"/>
            <a:ext cx="1104900" cy="57150"/>
          </a:xfrm>
          <a:prstGeom prst="rect">
            <a:avLst/>
          </a:prstGeom>
          <a:solidFill>
            <a:srgbClr val="000000"/>
          </a:solidFill>
        </p:spPr>
      </p:sp>
      <p:sp>
        <p:nvSpPr>
          <p:cNvPr name="Freeform 4" id="4"/>
          <p:cNvSpPr/>
          <p:nvPr/>
        </p:nvSpPr>
        <p:spPr>
          <a:xfrm flipH="false" flipV="false" rot="0">
            <a:off x="514350" y="1472818"/>
            <a:ext cx="7341365" cy="7341365"/>
          </a:xfrm>
          <a:custGeom>
            <a:avLst/>
            <a:gdLst/>
            <a:ahLst/>
            <a:cxnLst/>
            <a:rect r="r" b="b" t="t" l="l"/>
            <a:pathLst>
              <a:path h="7341365" w="7341365">
                <a:moveTo>
                  <a:pt x="0" y="0"/>
                </a:moveTo>
                <a:lnTo>
                  <a:pt x="7341365" y="0"/>
                </a:lnTo>
                <a:lnTo>
                  <a:pt x="7341365" y="7341364"/>
                </a:lnTo>
                <a:lnTo>
                  <a:pt x="0" y="7341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push dir="l"/>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360665" y="2617749"/>
            <a:ext cx="21837679" cy="8692027"/>
            <a:chOff x="0" y="0"/>
            <a:chExt cx="5751488" cy="2289258"/>
          </a:xfrm>
        </p:grpSpPr>
        <p:sp>
          <p:nvSpPr>
            <p:cNvPr name="Freeform 3" id="3"/>
            <p:cNvSpPr/>
            <p:nvPr/>
          </p:nvSpPr>
          <p:spPr>
            <a:xfrm flipH="false" flipV="false" rot="0">
              <a:off x="0" y="0"/>
              <a:ext cx="5751488" cy="2289258"/>
            </a:xfrm>
            <a:custGeom>
              <a:avLst/>
              <a:gdLst/>
              <a:ahLst/>
              <a:cxnLst/>
              <a:rect r="r" b="b" t="t" l="l"/>
              <a:pathLst>
                <a:path h="2289258" w="5751488">
                  <a:moveTo>
                    <a:pt x="35452" y="0"/>
                  </a:moveTo>
                  <a:lnTo>
                    <a:pt x="5716036" y="0"/>
                  </a:lnTo>
                  <a:cubicBezTo>
                    <a:pt x="5725438" y="0"/>
                    <a:pt x="5734455" y="3735"/>
                    <a:pt x="5741104" y="10384"/>
                  </a:cubicBezTo>
                  <a:cubicBezTo>
                    <a:pt x="5747753" y="17032"/>
                    <a:pt x="5751488" y="26050"/>
                    <a:pt x="5751488" y="35452"/>
                  </a:cubicBezTo>
                  <a:lnTo>
                    <a:pt x="5751488" y="2253806"/>
                  </a:lnTo>
                  <a:cubicBezTo>
                    <a:pt x="5751488" y="2273386"/>
                    <a:pt x="5735615" y="2289258"/>
                    <a:pt x="5716036" y="2289258"/>
                  </a:cubicBezTo>
                  <a:lnTo>
                    <a:pt x="35452" y="2289258"/>
                  </a:lnTo>
                  <a:cubicBezTo>
                    <a:pt x="15872" y="2289258"/>
                    <a:pt x="0" y="2273386"/>
                    <a:pt x="0" y="2253806"/>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08308"/>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639874" y="3237651"/>
            <a:ext cx="2056718" cy="1156904"/>
          </a:xfrm>
          <a:custGeom>
            <a:avLst/>
            <a:gdLst/>
            <a:ahLst/>
            <a:cxnLst/>
            <a:rect r="r" b="b" t="t" l="l"/>
            <a:pathLst>
              <a:path h="1156904" w="2056718">
                <a:moveTo>
                  <a:pt x="0" y="0"/>
                </a:moveTo>
                <a:lnTo>
                  <a:pt x="2056718" y="0"/>
                </a:lnTo>
                <a:lnTo>
                  <a:pt x="2056718" y="1156904"/>
                </a:lnTo>
                <a:lnTo>
                  <a:pt x="0" y="1156904"/>
                </a:lnTo>
                <a:lnTo>
                  <a:pt x="0" y="0"/>
                </a:lnTo>
                <a:close/>
              </a:path>
            </a:pathLst>
          </a:custGeom>
          <a:blipFill>
            <a:blip r:embed="rId4"/>
            <a:stretch>
              <a:fillRect l="0" t="0" r="0" b="0"/>
            </a:stretch>
          </a:blipFill>
        </p:spPr>
      </p:sp>
      <p:sp>
        <p:nvSpPr>
          <p:cNvPr name="Freeform 7" id="7"/>
          <p:cNvSpPr/>
          <p:nvPr/>
        </p:nvSpPr>
        <p:spPr>
          <a:xfrm flipH="false" flipV="false" rot="0">
            <a:off x="13750808" y="3203109"/>
            <a:ext cx="1721414" cy="1191446"/>
          </a:xfrm>
          <a:custGeom>
            <a:avLst/>
            <a:gdLst/>
            <a:ahLst/>
            <a:cxnLst/>
            <a:rect r="r" b="b" t="t" l="l"/>
            <a:pathLst>
              <a:path h="1191446" w="1721414">
                <a:moveTo>
                  <a:pt x="0" y="0"/>
                </a:moveTo>
                <a:lnTo>
                  <a:pt x="1721414" y="0"/>
                </a:lnTo>
                <a:lnTo>
                  <a:pt x="1721414" y="1191446"/>
                </a:lnTo>
                <a:lnTo>
                  <a:pt x="0" y="1191446"/>
                </a:lnTo>
                <a:lnTo>
                  <a:pt x="0" y="0"/>
                </a:lnTo>
                <a:close/>
              </a:path>
            </a:pathLst>
          </a:custGeom>
          <a:blipFill>
            <a:blip r:embed="rId5"/>
            <a:stretch>
              <a:fillRect l="0" t="-12791" r="0" b="-12791"/>
            </a:stretch>
          </a:blipFill>
        </p:spPr>
      </p:sp>
      <p:pic>
        <p:nvPicPr>
          <p:cNvPr name="Picture 8" id="8"/>
          <p:cNvPicPr>
            <a:picLocks noChangeAspect="true"/>
          </p:cNvPicPr>
          <p:nvPr/>
        </p:nvPicPr>
        <p:blipFill>
          <a:blip r:embed="rId6"/>
          <a:stretch>
            <a:fillRect/>
          </a:stretch>
        </p:blipFill>
        <p:spPr>
          <a:xfrm rot="0">
            <a:off x="12290618" y="4467111"/>
            <a:ext cx="5897425" cy="4423069"/>
          </a:xfrm>
          <a:prstGeom prst="rect">
            <a:avLst/>
          </a:prstGeom>
        </p:spPr>
      </p:pic>
      <p:sp>
        <p:nvSpPr>
          <p:cNvPr name="Freeform 9" id="9"/>
          <p:cNvSpPr/>
          <p:nvPr/>
        </p:nvSpPr>
        <p:spPr>
          <a:xfrm flipH="false" flipV="false" rot="0">
            <a:off x="485706" y="7759235"/>
            <a:ext cx="16773594" cy="1278987"/>
          </a:xfrm>
          <a:custGeom>
            <a:avLst/>
            <a:gdLst/>
            <a:ahLst/>
            <a:cxnLst/>
            <a:rect r="r" b="b" t="t" l="l"/>
            <a:pathLst>
              <a:path h="1278987" w="16773594">
                <a:moveTo>
                  <a:pt x="0" y="0"/>
                </a:moveTo>
                <a:lnTo>
                  <a:pt x="16773594" y="0"/>
                </a:lnTo>
                <a:lnTo>
                  <a:pt x="16773594" y="1278986"/>
                </a:lnTo>
                <a:lnTo>
                  <a:pt x="0" y="1278986"/>
                </a:lnTo>
                <a:lnTo>
                  <a:pt x="0" y="0"/>
                </a:lnTo>
                <a:close/>
              </a:path>
            </a:pathLst>
          </a:custGeom>
          <a:blipFill>
            <a:blip r:embed="rId7"/>
            <a:stretch>
              <a:fillRect l="0" t="0" r="0" b="0"/>
            </a:stretch>
          </a:blipFill>
        </p:spPr>
      </p:sp>
      <p:sp>
        <p:nvSpPr>
          <p:cNvPr name="TextBox 10" id="10"/>
          <p:cNvSpPr txBox="true"/>
          <p:nvPr/>
        </p:nvSpPr>
        <p:spPr>
          <a:xfrm rot="0">
            <a:off x="-1360665" y="1631720"/>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Mô tả ứng dụng</a:t>
            </a:r>
          </a:p>
        </p:txBody>
      </p:sp>
      <p:sp>
        <p:nvSpPr>
          <p:cNvPr name="TextBox 11" id="11"/>
          <p:cNvSpPr txBox="true"/>
          <p:nvPr/>
        </p:nvSpPr>
        <p:spPr>
          <a:xfrm rot="0">
            <a:off x="522776"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Quản trị tài khoản</a:t>
            </a:r>
          </a:p>
        </p:txBody>
      </p:sp>
      <p:sp>
        <p:nvSpPr>
          <p:cNvPr name="TextBox 12" id="12"/>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TextBox 13" id="13"/>
          <p:cNvSpPr txBox="true"/>
          <p:nvPr/>
        </p:nvSpPr>
        <p:spPr>
          <a:xfrm rot="0">
            <a:off x="522776" y="3184059"/>
            <a:ext cx="12259294" cy="3263900"/>
          </a:xfrm>
          <a:prstGeom prst="rect">
            <a:avLst/>
          </a:prstGeom>
        </p:spPr>
        <p:txBody>
          <a:bodyPr anchor="t" rtlCol="false" tIns="0" lIns="0" bIns="0" rIns="0">
            <a:spAutoFit/>
          </a:bodyPr>
          <a:lstStyle/>
          <a:p>
            <a:pPr algn="l">
              <a:lnSpc>
                <a:spcPts val="3249"/>
              </a:lnSpc>
              <a:spcBef>
                <a:spcPct val="0"/>
              </a:spcBef>
            </a:pPr>
            <a:r>
              <a:rPr lang="en-US" sz="2499">
                <a:solidFill>
                  <a:srgbClr val="000000"/>
                </a:solidFill>
                <a:latin typeface="Paytone One"/>
                <a:ea typeface="Paytone One"/>
                <a:cs typeface="Paytone One"/>
                <a:sym typeface="Paytone One"/>
              </a:rPr>
              <a:t>Ứng dụng được phát triển là hệ thống quản lý tài khoản người dùng được xây dựng trên nền tảng ASP.NET và SQL Server. </a:t>
            </a:r>
          </a:p>
          <a:p>
            <a:pPr algn="l">
              <a:lnSpc>
                <a:spcPts val="3249"/>
              </a:lnSpc>
              <a:spcBef>
                <a:spcPct val="0"/>
              </a:spcBef>
            </a:pPr>
            <a:r>
              <a:rPr lang="en-US" sz="2499">
                <a:solidFill>
                  <a:srgbClr val="000000"/>
                </a:solidFill>
                <a:latin typeface="Paytone One"/>
                <a:ea typeface="Paytone One"/>
                <a:cs typeface="Paytone One"/>
                <a:sym typeface="Paytone One"/>
              </a:rPr>
              <a:t>Các chức năng chính bao gồm: đăng nhập, đăng ký, đăng xuất, khôi phục mật khẩu, cập nhật hồ sơ cá nhân và thay đổi mật khẩu. Đối với người dùng có vai trò quản trị viên (Admin), hệ thống cho phép xem danh sách toàn bộ tài khoản, thêm mới và chỉnh sửa thông tin tài khoản, tính năng ghi nhật ký thay đổi mật khẩu (Audit Logs) nhằm theo dõi các hoạt động và nâng cao tính bảo mật. </a:t>
            </a:r>
          </a:p>
        </p:txBody>
      </p:sp>
      <p:sp>
        <p:nvSpPr>
          <p:cNvPr name="TextBox 14" id="14"/>
          <p:cNvSpPr txBox="true"/>
          <p:nvPr/>
        </p:nvSpPr>
        <p:spPr>
          <a:xfrm rot="0">
            <a:off x="485706" y="6819434"/>
            <a:ext cx="5256014" cy="396875"/>
          </a:xfrm>
          <a:prstGeom prst="rect">
            <a:avLst/>
          </a:prstGeom>
        </p:spPr>
        <p:txBody>
          <a:bodyPr anchor="t" rtlCol="false" tIns="0" lIns="0" bIns="0" rIns="0">
            <a:spAutoFit/>
          </a:bodyPr>
          <a:lstStyle/>
          <a:p>
            <a:pPr algn="ctr">
              <a:lnSpc>
                <a:spcPts val="3249"/>
              </a:lnSpc>
              <a:spcBef>
                <a:spcPct val="0"/>
              </a:spcBef>
            </a:pPr>
            <a:r>
              <a:rPr lang="en-US" sz="2499">
                <a:solidFill>
                  <a:srgbClr val="000000"/>
                </a:solidFill>
                <a:latin typeface="Paytone One"/>
                <a:ea typeface="Paytone One"/>
                <a:cs typeface="Paytone One"/>
                <a:sym typeface="Paytone One"/>
              </a:rPr>
              <a:t>Cấu hình kết nối đến cơ sở dữ liệu</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608260" y="2466695"/>
            <a:ext cx="21837679" cy="8843081"/>
            <a:chOff x="0" y="0"/>
            <a:chExt cx="5751488" cy="2329042"/>
          </a:xfrm>
        </p:grpSpPr>
        <p:sp>
          <p:nvSpPr>
            <p:cNvPr name="Freeform 3" id="3"/>
            <p:cNvSpPr/>
            <p:nvPr/>
          </p:nvSpPr>
          <p:spPr>
            <a:xfrm flipH="false" flipV="false" rot="0">
              <a:off x="0" y="0"/>
              <a:ext cx="5751488" cy="2329042"/>
            </a:xfrm>
            <a:custGeom>
              <a:avLst/>
              <a:gdLst/>
              <a:ahLst/>
              <a:cxnLst/>
              <a:rect r="r" b="b" t="t" l="l"/>
              <a:pathLst>
                <a:path h="2329042" w="5751488">
                  <a:moveTo>
                    <a:pt x="35452" y="0"/>
                  </a:moveTo>
                  <a:lnTo>
                    <a:pt x="5716036" y="0"/>
                  </a:lnTo>
                  <a:cubicBezTo>
                    <a:pt x="5725438" y="0"/>
                    <a:pt x="5734455" y="3735"/>
                    <a:pt x="5741104" y="10384"/>
                  </a:cubicBezTo>
                  <a:cubicBezTo>
                    <a:pt x="5747753" y="17032"/>
                    <a:pt x="5751488" y="26050"/>
                    <a:pt x="5751488" y="35452"/>
                  </a:cubicBezTo>
                  <a:lnTo>
                    <a:pt x="5751488" y="2293590"/>
                  </a:lnTo>
                  <a:cubicBezTo>
                    <a:pt x="5751488" y="2313169"/>
                    <a:pt x="5735615" y="2329042"/>
                    <a:pt x="5716036" y="2329042"/>
                  </a:cubicBezTo>
                  <a:lnTo>
                    <a:pt x="35452" y="2329042"/>
                  </a:lnTo>
                  <a:cubicBezTo>
                    <a:pt x="15872" y="2329042"/>
                    <a:pt x="0" y="2313169"/>
                    <a:pt x="0" y="2293590"/>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48092"/>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171044" y="3064633"/>
            <a:ext cx="7517750" cy="6328667"/>
          </a:xfrm>
          <a:custGeom>
            <a:avLst/>
            <a:gdLst/>
            <a:ahLst/>
            <a:cxnLst/>
            <a:rect r="r" b="b" t="t" l="l"/>
            <a:pathLst>
              <a:path h="6328667" w="7517750">
                <a:moveTo>
                  <a:pt x="0" y="0"/>
                </a:moveTo>
                <a:lnTo>
                  <a:pt x="7517749" y="0"/>
                </a:lnTo>
                <a:lnTo>
                  <a:pt x="7517749" y="6328667"/>
                </a:lnTo>
                <a:lnTo>
                  <a:pt x="0" y="6328667"/>
                </a:lnTo>
                <a:lnTo>
                  <a:pt x="0" y="0"/>
                </a:lnTo>
                <a:close/>
              </a:path>
            </a:pathLst>
          </a:custGeom>
          <a:blipFill>
            <a:blip r:embed="rId4"/>
            <a:stretch>
              <a:fillRect l="-495" t="0" r="-495" b="0"/>
            </a:stretch>
          </a:blipFill>
        </p:spPr>
      </p:sp>
      <p:sp>
        <p:nvSpPr>
          <p:cNvPr name="TextBox 7" id="7"/>
          <p:cNvSpPr txBox="true"/>
          <p:nvPr/>
        </p:nvSpPr>
        <p:spPr>
          <a:xfrm rot="0">
            <a:off x="361825" y="1623541"/>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Các đối tượng xử lý và điều khiển </a:t>
            </a:r>
          </a:p>
        </p:txBody>
      </p:sp>
      <p:sp>
        <p:nvSpPr>
          <p:cNvPr name="TextBox 8" id="8"/>
          <p:cNvSpPr txBox="true"/>
          <p:nvPr/>
        </p:nvSpPr>
        <p:spPr>
          <a:xfrm rot="0">
            <a:off x="522776"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Quản trị tài khoản</a:t>
            </a:r>
          </a:p>
        </p:txBody>
      </p:sp>
      <p:sp>
        <p:nvSpPr>
          <p:cNvPr name="TextBox 9" id="9"/>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TextBox 10" id="10"/>
          <p:cNvSpPr txBox="true"/>
          <p:nvPr/>
        </p:nvSpPr>
        <p:spPr>
          <a:xfrm rot="0">
            <a:off x="679947" y="3045583"/>
            <a:ext cx="5376148" cy="806450"/>
          </a:xfrm>
          <a:prstGeom prst="rect">
            <a:avLst/>
          </a:prstGeom>
        </p:spPr>
        <p:txBody>
          <a:bodyPr anchor="t" rtlCol="false" tIns="0" lIns="0" bIns="0" rIns="0">
            <a:spAutoFit/>
          </a:bodyPr>
          <a:lstStyle/>
          <a:p>
            <a:pPr algn="ctr">
              <a:lnSpc>
                <a:spcPts val="3249"/>
              </a:lnSpc>
              <a:spcBef>
                <a:spcPct val="0"/>
              </a:spcBef>
            </a:pPr>
            <a:r>
              <a:rPr lang="en-US" sz="2499">
                <a:solidFill>
                  <a:srgbClr val="000000"/>
                </a:solidFill>
                <a:latin typeface="Paytone One"/>
                <a:ea typeface="Paytone One"/>
                <a:cs typeface="Paytone One"/>
                <a:sym typeface="Paytone One"/>
              </a:rPr>
              <a:t> [dbo].[sp_ChangeUserPassword]</a:t>
            </a:r>
          </a:p>
          <a:p>
            <a:pPr algn="ctr">
              <a:lnSpc>
                <a:spcPts val="3249"/>
              </a:lnSpc>
              <a:spcBef>
                <a:spcPct val="0"/>
              </a:spcBef>
            </a:pPr>
          </a:p>
        </p:txBody>
      </p:sp>
      <p:sp>
        <p:nvSpPr>
          <p:cNvPr name="TextBox 11" id="11"/>
          <p:cNvSpPr txBox="true"/>
          <p:nvPr/>
        </p:nvSpPr>
        <p:spPr>
          <a:xfrm rot="0">
            <a:off x="611226" y="3792508"/>
            <a:ext cx="6948274" cy="1936750"/>
          </a:xfrm>
          <a:prstGeom prst="rect">
            <a:avLst/>
          </a:prstGeom>
        </p:spPr>
        <p:txBody>
          <a:bodyPr anchor="t" rtlCol="false" tIns="0" lIns="0" bIns="0" rIns="0">
            <a:spAutoFit/>
          </a:bodyPr>
          <a:lstStyle/>
          <a:p>
            <a:pPr algn="l">
              <a:lnSpc>
                <a:spcPts val="2600"/>
              </a:lnSpc>
              <a:spcBef>
                <a:spcPct val="0"/>
              </a:spcBef>
            </a:pPr>
            <a:r>
              <a:rPr lang="en-US" sz="2000">
                <a:solidFill>
                  <a:srgbClr val="000000"/>
                </a:solidFill>
                <a:latin typeface="Paytone One"/>
                <a:ea typeface="Paytone One"/>
                <a:cs typeface="Paytone One"/>
                <a:sym typeface="Paytone One"/>
              </a:rPr>
              <a:t>Chức năng: sp_ChangeUserPassword là Stored Procedure dùng để thay đổi mật khẩu người dùng. Bao gồm: Cập nhật mật khẩu mới vào bảng Users Và Ghi lại lịch sử thay đổi mật khẩu vào bảng AuditLog.</a:t>
            </a:r>
          </a:p>
          <a:p>
            <a:pPr algn="l">
              <a:lnSpc>
                <a:spcPts val="2600"/>
              </a:lnSpc>
              <a:spcBef>
                <a:spcPct val="0"/>
              </a:spcBef>
            </a:pPr>
            <a:r>
              <a:rPr lang="en-US" sz="2000">
                <a:solidFill>
                  <a:srgbClr val="000000"/>
                </a:solidFill>
                <a:latin typeface="Paytone One"/>
                <a:ea typeface="Paytone One"/>
                <a:cs typeface="Paytone One"/>
                <a:sym typeface="Paytone One"/>
              </a:rPr>
              <a:t> </a:t>
            </a:r>
          </a:p>
          <a:p>
            <a:pPr algn="l">
              <a:lnSpc>
                <a:spcPts val="2600"/>
              </a:lnSpc>
              <a:spcBef>
                <a:spcPct val="0"/>
              </a:spcBef>
            </a:pPr>
            <a:r>
              <a:rPr lang="en-US" sz="2000">
                <a:solidFill>
                  <a:srgbClr val="000000"/>
                </a:solidFill>
                <a:latin typeface="Paytone One"/>
                <a:ea typeface="Paytone One"/>
                <a:cs typeface="Paytone One"/>
                <a:sym typeface="Paytone One"/>
              </a:rPr>
              <a:t> </a:t>
            </a:r>
          </a:p>
        </p:txBody>
      </p:sp>
    </p:spTree>
  </p:cSld>
  <p:clrMapOvr>
    <a:masterClrMapping/>
  </p:clrMapOvr>
  <p:transition spd="fast">
    <p:push dir="l"/>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608260" y="2466695"/>
            <a:ext cx="21837679" cy="8843081"/>
            <a:chOff x="0" y="0"/>
            <a:chExt cx="5751488" cy="2329042"/>
          </a:xfrm>
        </p:grpSpPr>
        <p:sp>
          <p:nvSpPr>
            <p:cNvPr name="Freeform 3" id="3"/>
            <p:cNvSpPr/>
            <p:nvPr/>
          </p:nvSpPr>
          <p:spPr>
            <a:xfrm flipH="false" flipV="false" rot="0">
              <a:off x="0" y="0"/>
              <a:ext cx="5751488" cy="2329042"/>
            </a:xfrm>
            <a:custGeom>
              <a:avLst/>
              <a:gdLst/>
              <a:ahLst/>
              <a:cxnLst/>
              <a:rect r="r" b="b" t="t" l="l"/>
              <a:pathLst>
                <a:path h="2329042" w="5751488">
                  <a:moveTo>
                    <a:pt x="35452" y="0"/>
                  </a:moveTo>
                  <a:lnTo>
                    <a:pt x="5716036" y="0"/>
                  </a:lnTo>
                  <a:cubicBezTo>
                    <a:pt x="5725438" y="0"/>
                    <a:pt x="5734455" y="3735"/>
                    <a:pt x="5741104" y="10384"/>
                  </a:cubicBezTo>
                  <a:cubicBezTo>
                    <a:pt x="5747753" y="17032"/>
                    <a:pt x="5751488" y="26050"/>
                    <a:pt x="5751488" y="35452"/>
                  </a:cubicBezTo>
                  <a:lnTo>
                    <a:pt x="5751488" y="2293590"/>
                  </a:lnTo>
                  <a:cubicBezTo>
                    <a:pt x="5751488" y="2313169"/>
                    <a:pt x="5735615" y="2329042"/>
                    <a:pt x="5716036" y="2329042"/>
                  </a:cubicBezTo>
                  <a:lnTo>
                    <a:pt x="35452" y="2329042"/>
                  </a:lnTo>
                  <a:cubicBezTo>
                    <a:pt x="15872" y="2329042"/>
                    <a:pt x="0" y="2313169"/>
                    <a:pt x="0" y="2293590"/>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48092"/>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474413" y="3064633"/>
            <a:ext cx="5280768" cy="6193667"/>
          </a:xfrm>
          <a:custGeom>
            <a:avLst/>
            <a:gdLst/>
            <a:ahLst/>
            <a:cxnLst/>
            <a:rect r="r" b="b" t="t" l="l"/>
            <a:pathLst>
              <a:path h="6193667" w="5280768">
                <a:moveTo>
                  <a:pt x="0" y="0"/>
                </a:moveTo>
                <a:lnTo>
                  <a:pt x="5280768" y="0"/>
                </a:lnTo>
                <a:lnTo>
                  <a:pt x="5280768" y="6193667"/>
                </a:lnTo>
                <a:lnTo>
                  <a:pt x="0" y="6193667"/>
                </a:lnTo>
                <a:lnTo>
                  <a:pt x="0" y="0"/>
                </a:lnTo>
                <a:close/>
              </a:path>
            </a:pathLst>
          </a:custGeom>
          <a:blipFill>
            <a:blip r:embed="rId4"/>
            <a:stretch>
              <a:fillRect l="0" t="0" r="0" b="0"/>
            </a:stretch>
          </a:blipFill>
        </p:spPr>
      </p:sp>
      <p:sp>
        <p:nvSpPr>
          <p:cNvPr name="TextBox 7" id="7"/>
          <p:cNvSpPr txBox="true"/>
          <p:nvPr/>
        </p:nvSpPr>
        <p:spPr>
          <a:xfrm rot="0">
            <a:off x="361825" y="1623541"/>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Các đối tượng xử lý và điều khiển </a:t>
            </a:r>
          </a:p>
        </p:txBody>
      </p:sp>
      <p:sp>
        <p:nvSpPr>
          <p:cNvPr name="TextBox 8" id="8"/>
          <p:cNvSpPr txBox="true"/>
          <p:nvPr/>
        </p:nvSpPr>
        <p:spPr>
          <a:xfrm rot="0">
            <a:off x="522776"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Quản trị tài khoản</a:t>
            </a:r>
          </a:p>
        </p:txBody>
      </p:sp>
      <p:sp>
        <p:nvSpPr>
          <p:cNvPr name="TextBox 9" id="9"/>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TextBox 10" id="10"/>
          <p:cNvSpPr txBox="true"/>
          <p:nvPr/>
        </p:nvSpPr>
        <p:spPr>
          <a:xfrm rot="0">
            <a:off x="1028700" y="3045583"/>
            <a:ext cx="3443407" cy="396875"/>
          </a:xfrm>
          <a:prstGeom prst="rect">
            <a:avLst/>
          </a:prstGeom>
        </p:spPr>
        <p:txBody>
          <a:bodyPr anchor="t" rtlCol="false" tIns="0" lIns="0" bIns="0" rIns="0">
            <a:spAutoFit/>
          </a:bodyPr>
          <a:lstStyle/>
          <a:p>
            <a:pPr algn="ctr">
              <a:lnSpc>
                <a:spcPts val="3249"/>
              </a:lnSpc>
              <a:spcBef>
                <a:spcPct val="0"/>
              </a:spcBef>
            </a:pPr>
            <a:r>
              <a:rPr lang="en-US" sz="2499">
                <a:solidFill>
                  <a:srgbClr val="000000"/>
                </a:solidFill>
                <a:latin typeface="Paytone One"/>
                <a:ea typeface="Paytone One"/>
                <a:cs typeface="Paytone One"/>
                <a:sym typeface="Paytone One"/>
              </a:rPr>
              <a:t>[dbo].[sp_LoginUser]</a:t>
            </a:r>
          </a:p>
        </p:txBody>
      </p:sp>
      <p:sp>
        <p:nvSpPr>
          <p:cNvPr name="TextBox 11" id="11"/>
          <p:cNvSpPr txBox="true"/>
          <p:nvPr/>
        </p:nvSpPr>
        <p:spPr>
          <a:xfrm rot="0">
            <a:off x="611226" y="3792508"/>
            <a:ext cx="6948274" cy="2908300"/>
          </a:xfrm>
          <a:prstGeom prst="rect">
            <a:avLst/>
          </a:prstGeom>
        </p:spPr>
        <p:txBody>
          <a:bodyPr anchor="t" rtlCol="false" tIns="0" lIns="0" bIns="0" rIns="0">
            <a:spAutoFit/>
          </a:bodyPr>
          <a:lstStyle/>
          <a:p>
            <a:pPr algn="l">
              <a:lnSpc>
                <a:spcPts val="2600"/>
              </a:lnSpc>
              <a:spcBef>
                <a:spcPct val="0"/>
              </a:spcBef>
            </a:pPr>
            <a:r>
              <a:rPr lang="en-US" sz="2000">
                <a:solidFill>
                  <a:srgbClr val="000000"/>
                </a:solidFill>
                <a:latin typeface="Paytone One"/>
                <a:ea typeface="Paytone One"/>
                <a:cs typeface="Paytone One"/>
                <a:sym typeface="Paytone One"/>
              </a:rPr>
              <a:t> sp_LoginUser là Stored Procedure thực hiện kiểm tra thông tin đăng nhập dựa trên email người dùng. Bao gồm: Kiểm tra sự tồn tại của Email trong bảng Users. Nếu có, trả về các thông tin liên quan: UserID, Name, Role, Password (đã băm).</a:t>
            </a:r>
          </a:p>
          <a:p>
            <a:pPr algn="l">
              <a:lnSpc>
                <a:spcPts val="2600"/>
              </a:lnSpc>
              <a:spcBef>
                <a:spcPct val="0"/>
              </a:spcBef>
            </a:pPr>
            <a:r>
              <a:rPr lang="en-US" sz="2000">
                <a:solidFill>
                  <a:srgbClr val="000000"/>
                </a:solidFill>
                <a:latin typeface="Paytone One"/>
                <a:ea typeface="Paytone One"/>
                <a:cs typeface="Paytone One"/>
                <a:sym typeface="Paytone One"/>
              </a:rPr>
              <a:t>Ứng dụng C# sẽ tự đối chiếu mật khẩu người dùng nhập với mật khẩu hash trả về.</a:t>
            </a:r>
          </a:p>
          <a:p>
            <a:pPr algn="l">
              <a:lnSpc>
                <a:spcPts val="2600"/>
              </a:lnSpc>
              <a:spcBef>
                <a:spcPct val="0"/>
              </a:spcBef>
            </a:pPr>
            <a:r>
              <a:rPr lang="en-US" sz="2000">
                <a:solidFill>
                  <a:srgbClr val="000000"/>
                </a:solidFill>
                <a:latin typeface="Paytone One"/>
                <a:ea typeface="Paytone One"/>
                <a:cs typeface="Paytone One"/>
                <a:sym typeface="Paytone One"/>
              </a:rPr>
              <a:t> </a:t>
            </a:r>
          </a:p>
          <a:p>
            <a:pPr algn="l">
              <a:lnSpc>
                <a:spcPts val="2600"/>
              </a:lnSpc>
              <a:spcBef>
                <a:spcPct val="0"/>
              </a:spcBef>
            </a:pPr>
            <a:r>
              <a:rPr lang="en-US" sz="2000">
                <a:solidFill>
                  <a:srgbClr val="000000"/>
                </a:solidFill>
                <a:latin typeface="Paytone One"/>
                <a:ea typeface="Paytone One"/>
                <a:cs typeface="Paytone One"/>
                <a:sym typeface="Paytone One"/>
              </a:rPr>
              <a:t> </a:t>
            </a:r>
          </a:p>
        </p:txBody>
      </p:sp>
    </p:spTree>
  </p:cSld>
  <p:clrMapOvr>
    <a:masterClrMapping/>
  </p:clrMapOvr>
  <p:transition spd="fast">
    <p:push dir="l"/>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608260" y="2466695"/>
            <a:ext cx="21837679" cy="8843081"/>
            <a:chOff x="0" y="0"/>
            <a:chExt cx="5751488" cy="2329042"/>
          </a:xfrm>
        </p:grpSpPr>
        <p:sp>
          <p:nvSpPr>
            <p:cNvPr name="Freeform 3" id="3"/>
            <p:cNvSpPr/>
            <p:nvPr/>
          </p:nvSpPr>
          <p:spPr>
            <a:xfrm flipH="false" flipV="false" rot="0">
              <a:off x="0" y="0"/>
              <a:ext cx="5751488" cy="2329042"/>
            </a:xfrm>
            <a:custGeom>
              <a:avLst/>
              <a:gdLst/>
              <a:ahLst/>
              <a:cxnLst/>
              <a:rect r="r" b="b" t="t" l="l"/>
              <a:pathLst>
                <a:path h="2329042" w="5751488">
                  <a:moveTo>
                    <a:pt x="35452" y="0"/>
                  </a:moveTo>
                  <a:lnTo>
                    <a:pt x="5716036" y="0"/>
                  </a:lnTo>
                  <a:cubicBezTo>
                    <a:pt x="5725438" y="0"/>
                    <a:pt x="5734455" y="3735"/>
                    <a:pt x="5741104" y="10384"/>
                  </a:cubicBezTo>
                  <a:cubicBezTo>
                    <a:pt x="5747753" y="17032"/>
                    <a:pt x="5751488" y="26050"/>
                    <a:pt x="5751488" y="35452"/>
                  </a:cubicBezTo>
                  <a:lnTo>
                    <a:pt x="5751488" y="2293590"/>
                  </a:lnTo>
                  <a:cubicBezTo>
                    <a:pt x="5751488" y="2313169"/>
                    <a:pt x="5735615" y="2329042"/>
                    <a:pt x="5716036" y="2329042"/>
                  </a:cubicBezTo>
                  <a:lnTo>
                    <a:pt x="35452" y="2329042"/>
                  </a:lnTo>
                  <a:cubicBezTo>
                    <a:pt x="15872" y="2329042"/>
                    <a:pt x="0" y="2313169"/>
                    <a:pt x="0" y="2293590"/>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48092"/>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209848" y="3064633"/>
            <a:ext cx="6276164" cy="6793263"/>
          </a:xfrm>
          <a:custGeom>
            <a:avLst/>
            <a:gdLst/>
            <a:ahLst/>
            <a:cxnLst/>
            <a:rect r="r" b="b" t="t" l="l"/>
            <a:pathLst>
              <a:path h="6793263" w="6276164">
                <a:moveTo>
                  <a:pt x="0" y="0"/>
                </a:moveTo>
                <a:lnTo>
                  <a:pt x="6276163" y="0"/>
                </a:lnTo>
                <a:lnTo>
                  <a:pt x="6276163" y="6793263"/>
                </a:lnTo>
                <a:lnTo>
                  <a:pt x="0" y="6793263"/>
                </a:lnTo>
                <a:lnTo>
                  <a:pt x="0" y="0"/>
                </a:lnTo>
                <a:close/>
              </a:path>
            </a:pathLst>
          </a:custGeom>
          <a:blipFill>
            <a:blip r:embed="rId4"/>
            <a:stretch>
              <a:fillRect l="0" t="0" r="0" b="0"/>
            </a:stretch>
          </a:blipFill>
        </p:spPr>
      </p:sp>
      <p:sp>
        <p:nvSpPr>
          <p:cNvPr name="TextBox 7" id="7"/>
          <p:cNvSpPr txBox="true"/>
          <p:nvPr/>
        </p:nvSpPr>
        <p:spPr>
          <a:xfrm rot="0">
            <a:off x="361825" y="1623541"/>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Các đối tượng xử lý và điều khiển </a:t>
            </a:r>
          </a:p>
        </p:txBody>
      </p:sp>
      <p:sp>
        <p:nvSpPr>
          <p:cNvPr name="TextBox 8" id="8"/>
          <p:cNvSpPr txBox="true"/>
          <p:nvPr/>
        </p:nvSpPr>
        <p:spPr>
          <a:xfrm rot="0">
            <a:off x="522776"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Quản trị tài khoản</a:t>
            </a:r>
          </a:p>
        </p:txBody>
      </p:sp>
      <p:sp>
        <p:nvSpPr>
          <p:cNvPr name="TextBox 9" id="9"/>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TextBox 10" id="10"/>
          <p:cNvSpPr txBox="true"/>
          <p:nvPr/>
        </p:nvSpPr>
        <p:spPr>
          <a:xfrm rot="0">
            <a:off x="181191" y="3045583"/>
            <a:ext cx="7166664" cy="396875"/>
          </a:xfrm>
          <a:prstGeom prst="rect">
            <a:avLst/>
          </a:prstGeom>
        </p:spPr>
        <p:txBody>
          <a:bodyPr anchor="t" rtlCol="false" tIns="0" lIns="0" bIns="0" rIns="0">
            <a:spAutoFit/>
          </a:bodyPr>
          <a:lstStyle/>
          <a:p>
            <a:pPr algn="ctr">
              <a:lnSpc>
                <a:spcPts val="3249"/>
              </a:lnSpc>
              <a:spcBef>
                <a:spcPct val="0"/>
              </a:spcBef>
            </a:pPr>
            <a:r>
              <a:rPr lang="en-US" sz="2499">
                <a:solidFill>
                  <a:srgbClr val="000000"/>
                </a:solidFill>
                <a:latin typeface="Paytone One"/>
                <a:ea typeface="Paytone One"/>
                <a:cs typeface="Paytone One"/>
                <a:sym typeface="Paytone One"/>
              </a:rPr>
              <a:t>[dbo].[sp_RegisterUserWithSeparateName]</a:t>
            </a:r>
          </a:p>
        </p:txBody>
      </p:sp>
      <p:sp>
        <p:nvSpPr>
          <p:cNvPr name="TextBox 11" id="11"/>
          <p:cNvSpPr txBox="true"/>
          <p:nvPr/>
        </p:nvSpPr>
        <p:spPr>
          <a:xfrm rot="0">
            <a:off x="522776" y="3956808"/>
            <a:ext cx="6948274" cy="3232150"/>
          </a:xfrm>
          <a:prstGeom prst="rect">
            <a:avLst/>
          </a:prstGeom>
        </p:spPr>
        <p:txBody>
          <a:bodyPr anchor="t" rtlCol="false" tIns="0" lIns="0" bIns="0" rIns="0">
            <a:spAutoFit/>
          </a:bodyPr>
          <a:lstStyle/>
          <a:p>
            <a:pPr algn="l">
              <a:lnSpc>
                <a:spcPts val="2600"/>
              </a:lnSpc>
              <a:spcBef>
                <a:spcPct val="0"/>
              </a:spcBef>
            </a:pPr>
            <a:r>
              <a:rPr lang="en-US" sz="2000">
                <a:solidFill>
                  <a:srgbClr val="000000"/>
                </a:solidFill>
                <a:latin typeface="Paytone One"/>
                <a:ea typeface="Paytone One"/>
                <a:cs typeface="Paytone One"/>
                <a:sym typeface="Paytone One"/>
              </a:rPr>
              <a:t> sp_RegisterUserWithSeparateName là Stored Procedure dùng để đăng ký khách hàng mới, đồng thời tạo bản ghi trong cả hai bảng:</a:t>
            </a:r>
          </a:p>
          <a:p>
            <a:pPr algn="l">
              <a:lnSpc>
                <a:spcPts val="2600"/>
              </a:lnSpc>
              <a:spcBef>
                <a:spcPct val="0"/>
              </a:spcBef>
            </a:pPr>
            <a:r>
              <a:rPr lang="en-US" sz="2000">
                <a:solidFill>
                  <a:srgbClr val="000000"/>
                </a:solidFill>
                <a:latin typeface="Paytone One"/>
                <a:ea typeface="Paytone One"/>
                <a:cs typeface="Paytone One"/>
                <a:sym typeface="Paytone One"/>
              </a:rPr>
              <a:t> Users → chứa thông tin tài khoản đăng nhập</a:t>
            </a:r>
          </a:p>
          <a:p>
            <a:pPr algn="l">
              <a:lnSpc>
                <a:spcPts val="2600"/>
              </a:lnSpc>
              <a:spcBef>
                <a:spcPct val="0"/>
              </a:spcBef>
            </a:pPr>
            <a:r>
              <a:rPr lang="en-US" sz="2000">
                <a:solidFill>
                  <a:srgbClr val="000000"/>
                </a:solidFill>
                <a:latin typeface="Paytone One"/>
                <a:ea typeface="Paytone One"/>
                <a:cs typeface="Paytone One"/>
                <a:sym typeface="Paytone One"/>
              </a:rPr>
              <a:t> KhachHang → chứa thông tin hồ sơ cá nhân khách hàng</a:t>
            </a:r>
          </a:p>
          <a:p>
            <a:pPr algn="l">
              <a:lnSpc>
                <a:spcPts val="2600"/>
              </a:lnSpc>
              <a:spcBef>
                <a:spcPct val="0"/>
              </a:spcBef>
            </a:pPr>
            <a:r>
              <a:rPr lang="en-US" sz="2000">
                <a:solidFill>
                  <a:srgbClr val="000000"/>
                </a:solidFill>
                <a:latin typeface="Paytone One"/>
                <a:ea typeface="Paytone One"/>
                <a:cs typeface="Paytone One"/>
                <a:sym typeface="Paytone One"/>
              </a:rPr>
              <a:t>Thủ tục giúp đảm bảo dữ liệu đồng bộ giữa hai bảng và hỗ trợ hệ thống quản lý user + thông tin khách hàng.</a:t>
            </a:r>
          </a:p>
          <a:p>
            <a:pPr algn="l">
              <a:lnSpc>
                <a:spcPts val="2600"/>
              </a:lnSpc>
              <a:spcBef>
                <a:spcPct val="0"/>
              </a:spcBef>
            </a:pPr>
          </a:p>
        </p:txBody>
      </p:sp>
    </p:spTree>
  </p:cSld>
  <p:clrMapOvr>
    <a:masterClrMapping/>
  </p:clrMapOvr>
  <p:transition spd="fast">
    <p:push dir="l"/>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608260" y="2466695"/>
            <a:ext cx="21837679" cy="8843081"/>
            <a:chOff x="0" y="0"/>
            <a:chExt cx="5751488" cy="2329042"/>
          </a:xfrm>
        </p:grpSpPr>
        <p:sp>
          <p:nvSpPr>
            <p:cNvPr name="Freeform 3" id="3"/>
            <p:cNvSpPr/>
            <p:nvPr/>
          </p:nvSpPr>
          <p:spPr>
            <a:xfrm flipH="false" flipV="false" rot="0">
              <a:off x="0" y="0"/>
              <a:ext cx="5751488" cy="2329042"/>
            </a:xfrm>
            <a:custGeom>
              <a:avLst/>
              <a:gdLst/>
              <a:ahLst/>
              <a:cxnLst/>
              <a:rect r="r" b="b" t="t" l="l"/>
              <a:pathLst>
                <a:path h="2329042" w="5751488">
                  <a:moveTo>
                    <a:pt x="35452" y="0"/>
                  </a:moveTo>
                  <a:lnTo>
                    <a:pt x="5716036" y="0"/>
                  </a:lnTo>
                  <a:cubicBezTo>
                    <a:pt x="5725438" y="0"/>
                    <a:pt x="5734455" y="3735"/>
                    <a:pt x="5741104" y="10384"/>
                  </a:cubicBezTo>
                  <a:cubicBezTo>
                    <a:pt x="5747753" y="17032"/>
                    <a:pt x="5751488" y="26050"/>
                    <a:pt x="5751488" y="35452"/>
                  </a:cubicBezTo>
                  <a:lnTo>
                    <a:pt x="5751488" y="2293590"/>
                  </a:lnTo>
                  <a:cubicBezTo>
                    <a:pt x="5751488" y="2313169"/>
                    <a:pt x="5735615" y="2329042"/>
                    <a:pt x="5716036" y="2329042"/>
                  </a:cubicBezTo>
                  <a:lnTo>
                    <a:pt x="35452" y="2329042"/>
                  </a:lnTo>
                  <a:cubicBezTo>
                    <a:pt x="15872" y="2329042"/>
                    <a:pt x="0" y="2313169"/>
                    <a:pt x="0" y="2293590"/>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48092"/>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559500" y="3064633"/>
            <a:ext cx="6823231" cy="6588682"/>
          </a:xfrm>
          <a:custGeom>
            <a:avLst/>
            <a:gdLst/>
            <a:ahLst/>
            <a:cxnLst/>
            <a:rect r="r" b="b" t="t" l="l"/>
            <a:pathLst>
              <a:path h="6588682" w="6823231">
                <a:moveTo>
                  <a:pt x="0" y="0"/>
                </a:moveTo>
                <a:lnTo>
                  <a:pt x="6823231" y="0"/>
                </a:lnTo>
                <a:lnTo>
                  <a:pt x="6823231" y="6588682"/>
                </a:lnTo>
                <a:lnTo>
                  <a:pt x="0" y="6588682"/>
                </a:lnTo>
                <a:lnTo>
                  <a:pt x="0" y="0"/>
                </a:lnTo>
                <a:close/>
              </a:path>
            </a:pathLst>
          </a:custGeom>
          <a:blipFill>
            <a:blip r:embed="rId4"/>
            <a:stretch>
              <a:fillRect l="0" t="0" r="0" b="0"/>
            </a:stretch>
          </a:blipFill>
        </p:spPr>
      </p:sp>
      <p:sp>
        <p:nvSpPr>
          <p:cNvPr name="TextBox 7" id="7"/>
          <p:cNvSpPr txBox="true"/>
          <p:nvPr/>
        </p:nvSpPr>
        <p:spPr>
          <a:xfrm rot="0">
            <a:off x="361825" y="1623541"/>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Các đối tượng xử lý và điều khiển </a:t>
            </a:r>
          </a:p>
        </p:txBody>
      </p:sp>
      <p:sp>
        <p:nvSpPr>
          <p:cNvPr name="TextBox 8" id="8"/>
          <p:cNvSpPr txBox="true"/>
          <p:nvPr/>
        </p:nvSpPr>
        <p:spPr>
          <a:xfrm rot="0">
            <a:off x="522776"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Quản trị tài khoản</a:t>
            </a:r>
          </a:p>
        </p:txBody>
      </p:sp>
      <p:sp>
        <p:nvSpPr>
          <p:cNvPr name="TextBox 9" id="9"/>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TextBox 10" id="10"/>
          <p:cNvSpPr txBox="true"/>
          <p:nvPr/>
        </p:nvSpPr>
        <p:spPr>
          <a:xfrm rot="0">
            <a:off x="902177" y="3045583"/>
            <a:ext cx="4931688" cy="806450"/>
          </a:xfrm>
          <a:prstGeom prst="rect">
            <a:avLst/>
          </a:prstGeom>
        </p:spPr>
        <p:txBody>
          <a:bodyPr anchor="t" rtlCol="false" tIns="0" lIns="0" bIns="0" rIns="0">
            <a:spAutoFit/>
          </a:bodyPr>
          <a:lstStyle/>
          <a:p>
            <a:pPr algn="ctr">
              <a:lnSpc>
                <a:spcPts val="3249"/>
              </a:lnSpc>
              <a:spcBef>
                <a:spcPct val="0"/>
              </a:spcBef>
            </a:pPr>
            <a:r>
              <a:rPr lang="en-US" sz="2499">
                <a:solidFill>
                  <a:srgbClr val="000000"/>
                </a:solidFill>
                <a:latin typeface="Paytone One"/>
                <a:ea typeface="Paytone One"/>
                <a:cs typeface="Paytone One"/>
                <a:sym typeface="Paytone One"/>
              </a:rPr>
              <a:t>[dbo].[sp_ResetUserPassword]</a:t>
            </a:r>
          </a:p>
          <a:p>
            <a:pPr algn="ctr">
              <a:lnSpc>
                <a:spcPts val="3249"/>
              </a:lnSpc>
              <a:spcBef>
                <a:spcPct val="0"/>
              </a:spcBef>
            </a:pPr>
          </a:p>
        </p:txBody>
      </p:sp>
      <p:sp>
        <p:nvSpPr>
          <p:cNvPr name="TextBox 11" id="11"/>
          <p:cNvSpPr txBox="true"/>
          <p:nvPr/>
        </p:nvSpPr>
        <p:spPr>
          <a:xfrm rot="0">
            <a:off x="611226" y="3792508"/>
            <a:ext cx="6948274" cy="1612900"/>
          </a:xfrm>
          <a:prstGeom prst="rect">
            <a:avLst/>
          </a:prstGeom>
        </p:spPr>
        <p:txBody>
          <a:bodyPr anchor="t" rtlCol="false" tIns="0" lIns="0" bIns="0" rIns="0">
            <a:spAutoFit/>
          </a:bodyPr>
          <a:lstStyle/>
          <a:p>
            <a:pPr algn="l">
              <a:lnSpc>
                <a:spcPts val="2600"/>
              </a:lnSpc>
              <a:spcBef>
                <a:spcPct val="0"/>
              </a:spcBef>
            </a:pPr>
            <a:r>
              <a:rPr lang="en-US" sz="2000">
                <a:solidFill>
                  <a:srgbClr val="000000"/>
                </a:solidFill>
                <a:latin typeface="Paytone One"/>
                <a:ea typeface="Paytone One"/>
                <a:cs typeface="Paytone One"/>
                <a:sym typeface="Paytone One"/>
              </a:rPr>
              <a:t>sp_ResetUserPassword là Stored Procedure dùng để cấp lại mật khẩu cho người dùng.</a:t>
            </a:r>
          </a:p>
          <a:p>
            <a:pPr algn="l">
              <a:lnSpc>
                <a:spcPts val="2600"/>
              </a:lnSpc>
              <a:spcBef>
                <a:spcPct val="0"/>
              </a:spcBef>
            </a:pPr>
          </a:p>
          <a:p>
            <a:pPr algn="l">
              <a:lnSpc>
                <a:spcPts val="2600"/>
              </a:lnSpc>
              <a:spcBef>
                <a:spcPct val="0"/>
              </a:spcBef>
            </a:pPr>
            <a:r>
              <a:rPr lang="en-US" sz="2000">
                <a:solidFill>
                  <a:srgbClr val="000000"/>
                </a:solidFill>
                <a:latin typeface="Paytone One"/>
                <a:ea typeface="Paytone One"/>
                <a:cs typeface="Paytone One"/>
                <a:sym typeface="Paytone One"/>
              </a:rPr>
              <a:t> </a:t>
            </a:r>
          </a:p>
          <a:p>
            <a:pPr algn="l">
              <a:lnSpc>
                <a:spcPts val="2600"/>
              </a:lnSpc>
              <a:spcBef>
                <a:spcPct val="0"/>
              </a:spcBef>
            </a:pPr>
            <a:r>
              <a:rPr lang="en-US" sz="2000">
                <a:solidFill>
                  <a:srgbClr val="000000"/>
                </a:solidFill>
                <a:latin typeface="Paytone One"/>
                <a:ea typeface="Paytone One"/>
                <a:cs typeface="Paytone One"/>
                <a:sym typeface="Paytone One"/>
              </a:rPr>
              <a:t> </a:t>
            </a:r>
          </a:p>
        </p:txBody>
      </p:sp>
    </p:spTree>
  </p:cSld>
  <p:clrMapOvr>
    <a:masterClrMapping/>
  </p:clrMapOvr>
  <p:transition spd="fast">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5BFD1"/>
        </a:solidFill>
      </p:bgPr>
    </p:bg>
    <p:spTree>
      <p:nvGrpSpPr>
        <p:cNvPr id="1" name=""/>
        <p:cNvGrpSpPr/>
        <p:nvPr/>
      </p:nvGrpSpPr>
      <p:grpSpPr>
        <a:xfrm>
          <a:off x="0" y="0"/>
          <a:ext cx="0" cy="0"/>
          <a:chOff x="0" y="0"/>
          <a:chExt cx="0" cy="0"/>
        </a:xfrm>
      </p:grpSpPr>
      <p:grpSp>
        <p:nvGrpSpPr>
          <p:cNvPr name="Group 2" id="2"/>
          <p:cNvGrpSpPr/>
          <p:nvPr/>
        </p:nvGrpSpPr>
        <p:grpSpPr>
          <a:xfrm rot="0">
            <a:off x="4617535" y="2595962"/>
            <a:ext cx="9013141" cy="6052244"/>
            <a:chOff x="0" y="0"/>
            <a:chExt cx="10107822" cy="6787312"/>
          </a:xfrm>
        </p:grpSpPr>
        <p:sp>
          <p:nvSpPr>
            <p:cNvPr name="Freeform 3" id="3"/>
            <p:cNvSpPr/>
            <p:nvPr/>
          </p:nvSpPr>
          <p:spPr>
            <a:xfrm flipH="false" flipV="false" rot="0">
              <a:off x="178" y="165"/>
              <a:ext cx="10107673" cy="6787386"/>
            </a:xfrm>
            <a:custGeom>
              <a:avLst/>
              <a:gdLst/>
              <a:ahLst/>
              <a:cxnLst/>
              <a:rect r="r" b="b" t="t" l="l"/>
              <a:pathLst>
                <a:path h="6787386" w="10107673">
                  <a:moveTo>
                    <a:pt x="10098246" y="4869608"/>
                  </a:moveTo>
                  <a:cubicBezTo>
                    <a:pt x="10083768" y="5593220"/>
                    <a:pt x="10056209" y="5706123"/>
                    <a:pt x="10012012" y="5810009"/>
                  </a:cubicBezTo>
                  <a:cubicBezTo>
                    <a:pt x="9979374" y="5886590"/>
                    <a:pt x="9934288" y="5957964"/>
                    <a:pt x="9888696" y="6027433"/>
                  </a:cubicBezTo>
                  <a:cubicBezTo>
                    <a:pt x="9789382" y="6178944"/>
                    <a:pt x="9681432" y="6339980"/>
                    <a:pt x="9536144" y="6451105"/>
                  </a:cubicBezTo>
                  <a:cubicBezTo>
                    <a:pt x="9352629" y="6591313"/>
                    <a:pt x="9123394" y="6658750"/>
                    <a:pt x="8897969" y="6692786"/>
                  </a:cubicBezTo>
                  <a:cubicBezTo>
                    <a:pt x="8636603" y="6732283"/>
                    <a:pt x="8371935" y="6729362"/>
                    <a:pt x="8108283" y="6735332"/>
                  </a:cubicBezTo>
                  <a:cubicBezTo>
                    <a:pt x="7837773" y="6741555"/>
                    <a:pt x="7567644" y="6757430"/>
                    <a:pt x="7297515" y="6772034"/>
                  </a:cubicBezTo>
                  <a:cubicBezTo>
                    <a:pt x="2562555" y="6800990"/>
                    <a:pt x="1805381" y="6791593"/>
                    <a:pt x="1272743" y="6721361"/>
                  </a:cubicBezTo>
                  <a:cubicBezTo>
                    <a:pt x="821766" y="6661925"/>
                    <a:pt x="567766" y="6551562"/>
                    <a:pt x="266903" y="6189739"/>
                  </a:cubicBezTo>
                  <a:cubicBezTo>
                    <a:pt x="131394" y="6026798"/>
                    <a:pt x="34874" y="5830329"/>
                    <a:pt x="8966" y="5618747"/>
                  </a:cubicBezTo>
                  <a:cubicBezTo>
                    <a:pt x="-19736" y="3256983"/>
                    <a:pt x="20015" y="1073620"/>
                    <a:pt x="134823" y="872071"/>
                  </a:cubicBezTo>
                  <a:cubicBezTo>
                    <a:pt x="252552" y="665188"/>
                    <a:pt x="343611" y="502882"/>
                    <a:pt x="541858" y="367373"/>
                  </a:cubicBezTo>
                  <a:cubicBezTo>
                    <a:pt x="743661" y="229324"/>
                    <a:pt x="1074369" y="208115"/>
                    <a:pt x="1309573" y="147917"/>
                  </a:cubicBezTo>
                  <a:cubicBezTo>
                    <a:pt x="1373962" y="131407"/>
                    <a:pt x="1438859" y="116802"/>
                    <a:pt x="1504010" y="103721"/>
                  </a:cubicBezTo>
                  <a:cubicBezTo>
                    <a:pt x="1569034" y="90767"/>
                    <a:pt x="1753057" y="47968"/>
                    <a:pt x="1819224" y="43523"/>
                  </a:cubicBezTo>
                  <a:cubicBezTo>
                    <a:pt x="2115007" y="23711"/>
                    <a:pt x="2041347" y="39967"/>
                    <a:pt x="2169998" y="25362"/>
                  </a:cubicBezTo>
                  <a:cubicBezTo>
                    <a:pt x="2436317" y="-5118"/>
                    <a:pt x="2685999" y="8344"/>
                    <a:pt x="5137034" y="978"/>
                  </a:cubicBezTo>
                  <a:cubicBezTo>
                    <a:pt x="7429849" y="-6642"/>
                    <a:pt x="7755350" y="32982"/>
                    <a:pt x="8031194" y="25362"/>
                  </a:cubicBezTo>
                  <a:cubicBezTo>
                    <a:pt x="8294846" y="18123"/>
                    <a:pt x="8639651" y="36030"/>
                    <a:pt x="8902287" y="66129"/>
                  </a:cubicBezTo>
                  <a:cubicBezTo>
                    <a:pt x="9337388" y="115786"/>
                    <a:pt x="9584404" y="154521"/>
                    <a:pt x="9835483" y="533616"/>
                  </a:cubicBezTo>
                  <a:cubicBezTo>
                    <a:pt x="9899491" y="631660"/>
                    <a:pt x="9956768" y="734022"/>
                    <a:pt x="10002488" y="841972"/>
                  </a:cubicBezTo>
                  <a:cubicBezTo>
                    <a:pt x="10088721" y="1046315"/>
                    <a:pt x="10126948" y="1267295"/>
                    <a:pt x="10098246" y="4869608"/>
                  </a:cubicBezTo>
                  <a:close/>
                </a:path>
              </a:pathLst>
            </a:custGeom>
            <a:solidFill>
              <a:srgbClr val="FFF9F0"/>
            </a:solidFill>
          </p:spPr>
        </p:sp>
      </p:grpSp>
      <p:sp>
        <p:nvSpPr>
          <p:cNvPr name="Freeform 4" id="4"/>
          <p:cNvSpPr/>
          <p:nvPr/>
        </p:nvSpPr>
        <p:spPr>
          <a:xfrm flipH="true" flipV="false" rot="0">
            <a:off x="3652459" y="2466632"/>
            <a:ext cx="5471647" cy="129330"/>
          </a:xfrm>
          <a:custGeom>
            <a:avLst/>
            <a:gdLst/>
            <a:ahLst/>
            <a:cxnLst/>
            <a:rect r="r" b="b" t="t" l="l"/>
            <a:pathLst>
              <a:path h="129330" w="5471647">
                <a:moveTo>
                  <a:pt x="5471646" y="0"/>
                </a:moveTo>
                <a:lnTo>
                  <a:pt x="0" y="0"/>
                </a:lnTo>
                <a:lnTo>
                  <a:pt x="0" y="129330"/>
                </a:lnTo>
                <a:lnTo>
                  <a:pt x="5471646" y="129330"/>
                </a:lnTo>
                <a:lnTo>
                  <a:pt x="5471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919131" y="3600450"/>
            <a:ext cx="4449738" cy="3086100"/>
            <a:chOff x="0" y="0"/>
            <a:chExt cx="1171947" cy="812800"/>
          </a:xfrm>
        </p:grpSpPr>
        <p:sp>
          <p:nvSpPr>
            <p:cNvPr name="Freeform 6" id="6"/>
            <p:cNvSpPr/>
            <p:nvPr/>
          </p:nvSpPr>
          <p:spPr>
            <a:xfrm flipH="false" flipV="false" rot="0">
              <a:off x="0" y="0"/>
              <a:ext cx="1171947" cy="812800"/>
            </a:xfrm>
            <a:custGeom>
              <a:avLst/>
              <a:gdLst/>
              <a:ahLst/>
              <a:cxnLst/>
              <a:rect r="r" b="b" t="t" l="l"/>
              <a:pathLst>
                <a:path h="812800" w="1171947">
                  <a:moveTo>
                    <a:pt x="585974" y="0"/>
                  </a:moveTo>
                  <a:cubicBezTo>
                    <a:pt x="262349" y="0"/>
                    <a:pt x="0" y="181951"/>
                    <a:pt x="0" y="406400"/>
                  </a:cubicBezTo>
                  <a:cubicBezTo>
                    <a:pt x="0" y="630849"/>
                    <a:pt x="262349" y="812800"/>
                    <a:pt x="585974" y="812800"/>
                  </a:cubicBezTo>
                  <a:cubicBezTo>
                    <a:pt x="909598" y="812800"/>
                    <a:pt x="1171947" y="630849"/>
                    <a:pt x="1171947" y="406400"/>
                  </a:cubicBezTo>
                  <a:cubicBezTo>
                    <a:pt x="1171947" y="181951"/>
                    <a:pt x="909598" y="0"/>
                    <a:pt x="585974" y="0"/>
                  </a:cubicBezTo>
                  <a:close/>
                </a:path>
              </a:pathLst>
            </a:custGeom>
            <a:solidFill>
              <a:srgbClr val="F2DFD7"/>
            </a:solidFill>
          </p:spPr>
        </p:sp>
        <p:sp>
          <p:nvSpPr>
            <p:cNvPr name="TextBox 7" id="7"/>
            <p:cNvSpPr txBox="true"/>
            <p:nvPr/>
          </p:nvSpPr>
          <p:spPr>
            <a:xfrm>
              <a:off x="109870" y="57150"/>
              <a:ext cx="952207" cy="679450"/>
            </a:xfrm>
            <a:prstGeom prst="rect">
              <a:avLst/>
            </a:prstGeom>
          </p:spPr>
          <p:txBody>
            <a:bodyPr anchor="ctr" rtlCol="false" tIns="50800" lIns="50800" bIns="50800" rIns="50800"/>
            <a:lstStyle/>
            <a:p>
              <a:pPr algn="ctr">
                <a:lnSpc>
                  <a:spcPts val="3249"/>
                </a:lnSpc>
              </a:pPr>
              <a:r>
                <a:rPr lang="en-US" sz="2499">
                  <a:solidFill>
                    <a:srgbClr val="000000"/>
                  </a:solidFill>
                  <a:latin typeface="Paytone One"/>
                  <a:ea typeface="Paytone One"/>
                  <a:cs typeface="Paytone One"/>
                  <a:sym typeface="Paytone One"/>
                </a:rPr>
                <a:t>Giới thiệu về đề tài</a:t>
              </a: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608260" y="2466695"/>
            <a:ext cx="21837679" cy="8843081"/>
            <a:chOff x="0" y="0"/>
            <a:chExt cx="5751488" cy="2329042"/>
          </a:xfrm>
        </p:grpSpPr>
        <p:sp>
          <p:nvSpPr>
            <p:cNvPr name="Freeform 3" id="3"/>
            <p:cNvSpPr/>
            <p:nvPr/>
          </p:nvSpPr>
          <p:spPr>
            <a:xfrm flipH="false" flipV="false" rot="0">
              <a:off x="0" y="0"/>
              <a:ext cx="5751488" cy="2329042"/>
            </a:xfrm>
            <a:custGeom>
              <a:avLst/>
              <a:gdLst/>
              <a:ahLst/>
              <a:cxnLst/>
              <a:rect r="r" b="b" t="t" l="l"/>
              <a:pathLst>
                <a:path h="2329042" w="5751488">
                  <a:moveTo>
                    <a:pt x="35452" y="0"/>
                  </a:moveTo>
                  <a:lnTo>
                    <a:pt x="5716036" y="0"/>
                  </a:lnTo>
                  <a:cubicBezTo>
                    <a:pt x="5725438" y="0"/>
                    <a:pt x="5734455" y="3735"/>
                    <a:pt x="5741104" y="10384"/>
                  </a:cubicBezTo>
                  <a:cubicBezTo>
                    <a:pt x="5747753" y="17032"/>
                    <a:pt x="5751488" y="26050"/>
                    <a:pt x="5751488" y="35452"/>
                  </a:cubicBezTo>
                  <a:lnTo>
                    <a:pt x="5751488" y="2293590"/>
                  </a:lnTo>
                  <a:cubicBezTo>
                    <a:pt x="5751488" y="2313169"/>
                    <a:pt x="5735615" y="2329042"/>
                    <a:pt x="5716036" y="2329042"/>
                  </a:cubicBezTo>
                  <a:lnTo>
                    <a:pt x="35452" y="2329042"/>
                  </a:lnTo>
                  <a:cubicBezTo>
                    <a:pt x="15872" y="2329042"/>
                    <a:pt x="0" y="2313169"/>
                    <a:pt x="0" y="2293590"/>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48092"/>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895370" y="3064633"/>
            <a:ext cx="9626455" cy="5330351"/>
          </a:xfrm>
          <a:custGeom>
            <a:avLst/>
            <a:gdLst/>
            <a:ahLst/>
            <a:cxnLst/>
            <a:rect r="r" b="b" t="t" l="l"/>
            <a:pathLst>
              <a:path h="5330351" w="9626455">
                <a:moveTo>
                  <a:pt x="0" y="0"/>
                </a:moveTo>
                <a:lnTo>
                  <a:pt x="9626455" y="0"/>
                </a:lnTo>
                <a:lnTo>
                  <a:pt x="9626455" y="5330351"/>
                </a:lnTo>
                <a:lnTo>
                  <a:pt x="0" y="5330351"/>
                </a:lnTo>
                <a:lnTo>
                  <a:pt x="0" y="0"/>
                </a:lnTo>
                <a:close/>
              </a:path>
            </a:pathLst>
          </a:custGeom>
          <a:blipFill>
            <a:blip r:embed="rId4"/>
            <a:stretch>
              <a:fillRect l="0" t="0" r="0" b="0"/>
            </a:stretch>
          </a:blipFill>
        </p:spPr>
      </p:sp>
      <p:sp>
        <p:nvSpPr>
          <p:cNvPr name="TextBox 7" id="7"/>
          <p:cNvSpPr txBox="true"/>
          <p:nvPr/>
        </p:nvSpPr>
        <p:spPr>
          <a:xfrm rot="0">
            <a:off x="361825" y="1623541"/>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Các đối tượng xử lý và điều khiển </a:t>
            </a:r>
          </a:p>
        </p:txBody>
      </p:sp>
      <p:sp>
        <p:nvSpPr>
          <p:cNvPr name="TextBox 8" id="8"/>
          <p:cNvSpPr txBox="true"/>
          <p:nvPr/>
        </p:nvSpPr>
        <p:spPr>
          <a:xfrm rot="0">
            <a:off x="522776"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Quản trị tài khoản</a:t>
            </a:r>
          </a:p>
        </p:txBody>
      </p:sp>
      <p:sp>
        <p:nvSpPr>
          <p:cNvPr name="TextBox 9" id="9"/>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TextBox 10" id="10"/>
          <p:cNvSpPr txBox="true"/>
          <p:nvPr/>
        </p:nvSpPr>
        <p:spPr>
          <a:xfrm rot="0">
            <a:off x="566837" y="3045583"/>
            <a:ext cx="5602367" cy="806450"/>
          </a:xfrm>
          <a:prstGeom prst="rect">
            <a:avLst/>
          </a:prstGeom>
        </p:spPr>
        <p:txBody>
          <a:bodyPr anchor="t" rtlCol="false" tIns="0" lIns="0" bIns="0" rIns="0">
            <a:spAutoFit/>
          </a:bodyPr>
          <a:lstStyle/>
          <a:p>
            <a:pPr algn="ctr">
              <a:lnSpc>
                <a:spcPts val="3249"/>
              </a:lnSpc>
              <a:spcBef>
                <a:spcPct val="0"/>
              </a:spcBef>
            </a:pPr>
            <a:r>
              <a:rPr lang="en-US" sz="2499">
                <a:solidFill>
                  <a:srgbClr val="000000"/>
                </a:solidFill>
                <a:latin typeface="Paytone One"/>
                <a:ea typeface="Paytone One"/>
                <a:cs typeface="Paytone One"/>
                <a:sym typeface="Paytone One"/>
              </a:rPr>
              <a:t>[dbo].[fn_GetTotalCustomerCount]</a:t>
            </a:r>
          </a:p>
          <a:p>
            <a:pPr algn="ctr">
              <a:lnSpc>
                <a:spcPts val="3249"/>
              </a:lnSpc>
              <a:spcBef>
                <a:spcPct val="0"/>
              </a:spcBef>
            </a:pPr>
          </a:p>
        </p:txBody>
      </p:sp>
      <p:sp>
        <p:nvSpPr>
          <p:cNvPr name="TextBox 11" id="11"/>
          <p:cNvSpPr txBox="true"/>
          <p:nvPr/>
        </p:nvSpPr>
        <p:spPr>
          <a:xfrm rot="0">
            <a:off x="611226" y="3792508"/>
            <a:ext cx="6948274" cy="965200"/>
          </a:xfrm>
          <a:prstGeom prst="rect">
            <a:avLst/>
          </a:prstGeom>
        </p:spPr>
        <p:txBody>
          <a:bodyPr anchor="t" rtlCol="false" tIns="0" lIns="0" bIns="0" rIns="0">
            <a:spAutoFit/>
          </a:bodyPr>
          <a:lstStyle/>
          <a:p>
            <a:pPr algn="l">
              <a:lnSpc>
                <a:spcPts val="2600"/>
              </a:lnSpc>
              <a:spcBef>
                <a:spcPct val="0"/>
              </a:spcBef>
            </a:pPr>
            <a:r>
              <a:rPr lang="en-US" sz="2000">
                <a:solidFill>
                  <a:srgbClr val="000000"/>
                </a:solidFill>
                <a:latin typeface="Paytone One"/>
                <a:ea typeface="Paytone One"/>
                <a:cs typeface="Paytone One"/>
                <a:sym typeface="Paytone One"/>
              </a:rPr>
              <a:t> fn_GetTotalCustomerCount là Function trả về tổng số khách hàng hiện có trong bảng KhachHang</a:t>
            </a:r>
          </a:p>
          <a:p>
            <a:pPr algn="l">
              <a:lnSpc>
                <a:spcPts val="2600"/>
              </a:lnSpc>
              <a:spcBef>
                <a:spcPct val="0"/>
              </a:spcBef>
            </a:pPr>
          </a:p>
        </p:txBody>
      </p:sp>
    </p:spTree>
  </p:cSld>
  <p:clrMapOvr>
    <a:masterClrMapping/>
  </p:clrMapOvr>
  <p:transition spd="fast">
    <p:push dir="l"/>
  </p:transition>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608260" y="2466695"/>
            <a:ext cx="21837679" cy="8843081"/>
            <a:chOff x="0" y="0"/>
            <a:chExt cx="5751488" cy="2329042"/>
          </a:xfrm>
        </p:grpSpPr>
        <p:sp>
          <p:nvSpPr>
            <p:cNvPr name="Freeform 3" id="3"/>
            <p:cNvSpPr/>
            <p:nvPr/>
          </p:nvSpPr>
          <p:spPr>
            <a:xfrm flipH="false" flipV="false" rot="0">
              <a:off x="0" y="0"/>
              <a:ext cx="5751488" cy="2329042"/>
            </a:xfrm>
            <a:custGeom>
              <a:avLst/>
              <a:gdLst/>
              <a:ahLst/>
              <a:cxnLst/>
              <a:rect r="r" b="b" t="t" l="l"/>
              <a:pathLst>
                <a:path h="2329042" w="5751488">
                  <a:moveTo>
                    <a:pt x="35452" y="0"/>
                  </a:moveTo>
                  <a:lnTo>
                    <a:pt x="5716036" y="0"/>
                  </a:lnTo>
                  <a:cubicBezTo>
                    <a:pt x="5725438" y="0"/>
                    <a:pt x="5734455" y="3735"/>
                    <a:pt x="5741104" y="10384"/>
                  </a:cubicBezTo>
                  <a:cubicBezTo>
                    <a:pt x="5747753" y="17032"/>
                    <a:pt x="5751488" y="26050"/>
                    <a:pt x="5751488" y="35452"/>
                  </a:cubicBezTo>
                  <a:lnTo>
                    <a:pt x="5751488" y="2293590"/>
                  </a:lnTo>
                  <a:cubicBezTo>
                    <a:pt x="5751488" y="2313169"/>
                    <a:pt x="5735615" y="2329042"/>
                    <a:pt x="5716036" y="2329042"/>
                  </a:cubicBezTo>
                  <a:lnTo>
                    <a:pt x="35452" y="2329042"/>
                  </a:lnTo>
                  <a:cubicBezTo>
                    <a:pt x="15872" y="2329042"/>
                    <a:pt x="0" y="2313169"/>
                    <a:pt x="0" y="2293590"/>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48092"/>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371729" y="3064633"/>
            <a:ext cx="11301259" cy="5137781"/>
          </a:xfrm>
          <a:custGeom>
            <a:avLst/>
            <a:gdLst/>
            <a:ahLst/>
            <a:cxnLst/>
            <a:rect r="r" b="b" t="t" l="l"/>
            <a:pathLst>
              <a:path h="5137781" w="11301259">
                <a:moveTo>
                  <a:pt x="0" y="0"/>
                </a:moveTo>
                <a:lnTo>
                  <a:pt x="11301259" y="0"/>
                </a:lnTo>
                <a:lnTo>
                  <a:pt x="11301259" y="5137781"/>
                </a:lnTo>
                <a:lnTo>
                  <a:pt x="0" y="5137781"/>
                </a:lnTo>
                <a:lnTo>
                  <a:pt x="0" y="0"/>
                </a:lnTo>
                <a:close/>
              </a:path>
            </a:pathLst>
          </a:custGeom>
          <a:blipFill>
            <a:blip r:embed="rId4"/>
            <a:stretch>
              <a:fillRect l="-937" t="0" r="-937" b="0"/>
            </a:stretch>
          </a:blipFill>
        </p:spPr>
      </p:sp>
      <p:sp>
        <p:nvSpPr>
          <p:cNvPr name="TextBox 7" id="7"/>
          <p:cNvSpPr txBox="true"/>
          <p:nvPr/>
        </p:nvSpPr>
        <p:spPr>
          <a:xfrm rot="0">
            <a:off x="361825" y="1623541"/>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Các đối tượng xử lý và điều khiển </a:t>
            </a:r>
          </a:p>
        </p:txBody>
      </p:sp>
      <p:sp>
        <p:nvSpPr>
          <p:cNvPr name="TextBox 8" id="8"/>
          <p:cNvSpPr txBox="true"/>
          <p:nvPr/>
        </p:nvSpPr>
        <p:spPr>
          <a:xfrm rot="0">
            <a:off x="522776"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Quản trị tài khoản</a:t>
            </a:r>
          </a:p>
        </p:txBody>
      </p:sp>
      <p:sp>
        <p:nvSpPr>
          <p:cNvPr name="TextBox 9" id="9"/>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TextBox 10" id="10"/>
          <p:cNvSpPr txBox="true"/>
          <p:nvPr/>
        </p:nvSpPr>
        <p:spPr>
          <a:xfrm rot="0">
            <a:off x="1560890" y="3045583"/>
            <a:ext cx="3614261" cy="806450"/>
          </a:xfrm>
          <a:prstGeom prst="rect">
            <a:avLst/>
          </a:prstGeom>
        </p:spPr>
        <p:txBody>
          <a:bodyPr anchor="t" rtlCol="false" tIns="0" lIns="0" bIns="0" rIns="0">
            <a:spAutoFit/>
          </a:bodyPr>
          <a:lstStyle/>
          <a:p>
            <a:pPr algn="ctr">
              <a:lnSpc>
                <a:spcPts val="3249"/>
              </a:lnSpc>
              <a:spcBef>
                <a:spcPct val="0"/>
              </a:spcBef>
            </a:pPr>
            <a:r>
              <a:rPr lang="en-US" sz="2499">
                <a:solidFill>
                  <a:srgbClr val="000000"/>
                </a:solidFill>
                <a:latin typeface="Paytone One"/>
                <a:ea typeface="Paytone One"/>
                <a:cs typeface="Paytone One"/>
                <a:sym typeface="Paytone One"/>
              </a:rPr>
              <a:t>[tr_LimitAdminCount]</a:t>
            </a:r>
          </a:p>
          <a:p>
            <a:pPr algn="ctr">
              <a:lnSpc>
                <a:spcPts val="3249"/>
              </a:lnSpc>
              <a:spcBef>
                <a:spcPct val="0"/>
              </a:spcBef>
            </a:pPr>
          </a:p>
        </p:txBody>
      </p:sp>
      <p:sp>
        <p:nvSpPr>
          <p:cNvPr name="TextBox 11" id="11"/>
          <p:cNvSpPr txBox="true"/>
          <p:nvPr/>
        </p:nvSpPr>
        <p:spPr>
          <a:xfrm rot="0">
            <a:off x="611226" y="3792508"/>
            <a:ext cx="6948274" cy="965200"/>
          </a:xfrm>
          <a:prstGeom prst="rect">
            <a:avLst/>
          </a:prstGeom>
        </p:spPr>
        <p:txBody>
          <a:bodyPr anchor="t" rtlCol="false" tIns="0" lIns="0" bIns="0" rIns="0">
            <a:spAutoFit/>
          </a:bodyPr>
          <a:lstStyle/>
          <a:p>
            <a:pPr algn="l">
              <a:lnSpc>
                <a:spcPts val="2600"/>
              </a:lnSpc>
              <a:spcBef>
                <a:spcPct val="0"/>
              </a:spcBef>
            </a:pPr>
            <a:r>
              <a:rPr lang="en-US" sz="2000">
                <a:solidFill>
                  <a:srgbClr val="000000"/>
                </a:solidFill>
                <a:latin typeface="Paytone One"/>
                <a:ea typeface="Paytone One"/>
                <a:cs typeface="Paytone One"/>
                <a:sym typeface="Paytone One"/>
              </a:rPr>
              <a:t> -Trigger tr_LimitAdminCount dùng để giới hạn số lượng tài khoản Admin tối đa trong hệ thống.</a:t>
            </a:r>
          </a:p>
          <a:p>
            <a:pPr algn="l">
              <a:lnSpc>
                <a:spcPts val="2600"/>
              </a:lnSpc>
              <a:spcBef>
                <a:spcPct val="0"/>
              </a:spcBef>
            </a:pPr>
          </a:p>
        </p:txBody>
      </p:sp>
    </p:spTree>
  </p:cSld>
  <p:clrMapOvr>
    <a:masterClrMapping/>
  </p:clrMapOvr>
  <p:transition spd="fast">
    <p:push dir="l"/>
  </p:transition>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0">
            <a:off x="639253" y="271999"/>
            <a:ext cx="7174392" cy="9743002"/>
          </a:xfrm>
          <a:custGeom>
            <a:avLst/>
            <a:gdLst/>
            <a:ahLst/>
            <a:cxnLst/>
            <a:rect r="r" b="b" t="t" l="l"/>
            <a:pathLst>
              <a:path h="9743002" w="7174392">
                <a:moveTo>
                  <a:pt x="0" y="0"/>
                </a:moveTo>
                <a:lnTo>
                  <a:pt x="7174392" y="0"/>
                </a:lnTo>
                <a:lnTo>
                  <a:pt x="7174392" y="9743002"/>
                </a:lnTo>
                <a:lnTo>
                  <a:pt x="0" y="9743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377373" y="2375023"/>
            <a:ext cx="7767627" cy="4114800"/>
          </a:xfrm>
          <a:prstGeom prst="rect">
            <a:avLst/>
          </a:prstGeom>
        </p:spPr>
        <p:txBody>
          <a:bodyPr anchor="t" rtlCol="false" tIns="0" lIns="0" bIns="0" rIns="0">
            <a:spAutoFit/>
          </a:bodyPr>
          <a:lstStyle/>
          <a:p>
            <a:pPr algn="l" marL="0" indent="0" lvl="0">
              <a:lnSpc>
                <a:spcPts val="10800"/>
              </a:lnSpc>
            </a:pPr>
            <a:r>
              <a:rPr lang="en-US" sz="9000">
                <a:solidFill>
                  <a:srgbClr val="000000"/>
                </a:solidFill>
                <a:latin typeface="Paytone One"/>
                <a:ea typeface="Paytone One"/>
                <a:cs typeface="Paytone One"/>
                <a:sym typeface="Paytone One"/>
              </a:rPr>
              <a:t>Ứng dụng quản lý khách hàng</a:t>
            </a:r>
          </a:p>
        </p:txBody>
      </p:sp>
      <p:sp>
        <p:nvSpPr>
          <p:cNvPr name="AutoShape 4" id="4"/>
          <p:cNvSpPr/>
          <p:nvPr/>
        </p:nvSpPr>
        <p:spPr>
          <a:xfrm>
            <a:off x="9256123" y="6805612"/>
            <a:ext cx="8384422" cy="0"/>
          </a:xfrm>
          <a:prstGeom prst="line">
            <a:avLst/>
          </a:prstGeom>
          <a:ln cap="flat" w="104775">
            <a:solidFill>
              <a:srgbClr val="DD5A2B"/>
            </a:solidFill>
            <a:prstDash val="solid"/>
            <a:headEnd type="none" len="sm" w="sm"/>
            <a:tailEnd type="none" len="sm" w="sm"/>
          </a:ln>
        </p:spPr>
      </p:sp>
    </p:spTree>
  </p:cSld>
  <p:clrMapOvr>
    <a:masterClrMapping/>
  </p:clrMapOvr>
  <p:transition spd="fast">
    <p:push dir="l"/>
  </p:transition>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360665" y="2617749"/>
            <a:ext cx="21837679" cy="8692027"/>
            <a:chOff x="0" y="0"/>
            <a:chExt cx="5751488" cy="2289258"/>
          </a:xfrm>
        </p:grpSpPr>
        <p:sp>
          <p:nvSpPr>
            <p:cNvPr name="Freeform 3" id="3"/>
            <p:cNvSpPr/>
            <p:nvPr/>
          </p:nvSpPr>
          <p:spPr>
            <a:xfrm flipH="false" flipV="false" rot="0">
              <a:off x="0" y="0"/>
              <a:ext cx="5751488" cy="2289258"/>
            </a:xfrm>
            <a:custGeom>
              <a:avLst/>
              <a:gdLst/>
              <a:ahLst/>
              <a:cxnLst/>
              <a:rect r="r" b="b" t="t" l="l"/>
              <a:pathLst>
                <a:path h="2289258" w="5751488">
                  <a:moveTo>
                    <a:pt x="35452" y="0"/>
                  </a:moveTo>
                  <a:lnTo>
                    <a:pt x="5716036" y="0"/>
                  </a:lnTo>
                  <a:cubicBezTo>
                    <a:pt x="5725438" y="0"/>
                    <a:pt x="5734455" y="3735"/>
                    <a:pt x="5741104" y="10384"/>
                  </a:cubicBezTo>
                  <a:cubicBezTo>
                    <a:pt x="5747753" y="17032"/>
                    <a:pt x="5751488" y="26050"/>
                    <a:pt x="5751488" y="35452"/>
                  </a:cubicBezTo>
                  <a:lnTo>
                    <a:pt x="5751488" y="2253806"/>
                  </a:lnTo>
                  <a:cubicBezTo>
                    <a:pt x="5751488" y="2273386"/>
                    <a:pt x="5735615" y="2289258"/>
                    <a:pt x="5716036" y="2289258"/>
                  </a:cubicBezTo>
                  <a:lnTo>
                    <a:pt x="35452" y="2289258"/>
                  </a:lnTo>
                  <a:cubicBezTo>
                    <a:pt x="15872" y="2289258"/>
                    <a:pt x="0" y="2273386"/>
                    <a:pt x="0" y="2253806"/>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08308"/>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639874" y="3237651"/>
            <a:ext cx="2056718" cy="1156904"/>
          </a:xfrm>
          <a:custGeom>
            <a:avLst/>
            <a:gdLst/>
            <a:ahLst/>
            <a:cxnLst/>
            <a:rect r="r" b="b" t="t" l="l"/>
            <a:pathLst>
              <a:path h="1156904" w="2056718">
                <a:moveTo>
                  <a:pt x="0" y="0"/>
                </a:moveTo>
                <a:lnTo>
                  <a:pt x="2056718" y="0"/>
                </a:lnTo>
                <a:lnTo>
                  <a:pt x="2056718" y="1156904"/>
                </a:lnTo>
                <a:lnTo>
                  <a:pt x="0" y="1156904"/>
                </a:lnTo>
                <a:lnTo>
                  <a:pt x="0" y="0"/>
                </a:lnTo>
                <a:close/>
              </a:path>
            </a:pathLst>
          </a:custGeom>
          <a:blipFill>
            <a:blip r:embed="rId4"/>
            <a:stretch>
              <a:fillRect l="0" t="0" r="0" b="0"/>
            </a:stretch>
          </a:blipFill>
        </p:spPr>
      </p:sp>
      <p:sp>
        <p:nvSpPr>
          <p:cNvPr name="Freeform 7" id="7"/>
          <p:cNvSpPr/>
          <p:nvPr/>
        </p:nvSpPr>
        <p:spPr>
          <a:xfrm flipH="false" flipV="false" rot="0">
            <a:off x="13750808" y="3203109"/>
            <a:ext cx="1721414" cy="1191446"/>
          </a:xfrm>
          <a:custGeom>
            <a:avLst/>
            <a:gdLst/>
            <a:ahLst/>
            <a:cxnLst/>
            <a:rect r="r" b="b" t="t" l="l"/>
            <a:pathLst>
              <a:path h="1191446" w="1721414">
                <a:moveTo>
                  <a:pt x="0" y="0"/>
                </a:moveTo>
                <a:lnTo>
                  <a:pt x="1721414" y="0"/>
                </a:lnTo>
                <a:lnTo>
                  <a:pt x="1721414" y="1191446"/>
                </a:lnTo>
                <a:lnTo>
                  <a:pt x="0" y="1191446"/>
                </a:lnTo>
                <a:lnTo>
                  <a:pt x="0" y="0"/>
                </a:lnTo>
                <a:close/>
              </a:path>
            </a:pathLst>
          </a:custGeom>
          <a:blipFill>
            <a:blip r:embed="rId5"/>
            <a:stretch>
              <a:fillRect l="0" t="-12791" r="0" b="-12791"/>
            </a:stretch>
          </a:blipFill>
        </p:spPr>
      </p:sp>
      <p:sp>
        <p:nvSpPr>
          <p:cNvPr name="TextBox 8" id="8"/>
          <p:cNvSpPr txBox="true"/>
          <p:nvPr/>
        </p:nvSpPr>
        <p:spPr>
          <a:xfrm rot="0">
            <a:off x="-1360665" y="1631720"/>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Mô tả ứng dụng</a:t>
            </a:r>
          </a:p>
        </p:txBody>
      </p:sp>
      <p:sp>
        <p:nvSpPr>
          <p:cNvPr name="TextBox 9" id="9"/>
          <p:cNvSpPr txBox="true"/>
          <p:nvPr/>
        </p:nvSpPr>
        <p:spPr>
          <a:xfrm rot="0">
            <a:off x="522776"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Quản trị khách hàng</a:t>
            </a:r>
          </a:p>
        </p:txBody>
      </p:sp>
      <p:sp>
        <p:nvSpPr>
          <p:cNvPr name="TextBox 10" id="10"/>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TextBox 11" id="11"/>
          <p:cNvSpPr txBox="true"/>
          <p:nvPr/>
        </p:nvSpPr>
        <p:spPr>
          <a:xfrm rot="0">
            <a:off x="522776" y="3218601"/>
            <a:ext cx="12259294" cy="2444750"/>
          </a:xfrm>
          <a:prstGeom prst="rect">
            <a:avLst/>
          </a:prstGeom>
        </p:spPr>
        <p:txBody>
          <a:bodyPr anchor="t" rtlCol="false" tIns="0" lIns="0" bIns="0" rIns="0">
            <a:spAutoFit/>
          </a:bodyPr>
          <a:lstStyle/>
          <a:p>
            <a:pPr algn="l">
              <a:lnSpc>
                <a:spcPts val="3249"/>
              </a:lnSpc>
              <a:spcBef>
                <a:spcPct val="0"/>
              </a:spcBef>
            </a:pPr>
            <a:r>
              <a:rPr lang="en-US" sz="2499">
                <a:solidFill>
                  <a:srgbClr val="000000"/>
                </a:solidFill>
                <a:latin typeface="Paytone One"/>
                <a:ea typeface="Paytone One"/>
                <a:cs typeface="Paytone One"/>
                <a:sym typeface="Paytone One"/>
              </a:rPr>
              <a:t>Ứng dụng được phát triển là hệ thống quản lý tài khoản người dùng được xây dựng trên nền tảng ASP.NET(MVC) và SQL Server. </a:t>
            </a:r>
          </a:p>
          <a:p>
            <a:pPr algn="l">
              <a:lnSpc>
                <a:spcPts val="3249"/>
              </a:lnSpc>
              <a:spcBef>
                <a:spcPct val="0"/>
              </a:spcBef>
            </a:pPr>
            <a:r>
              <a:rPr lang="en-US" sz="2499">
                <a:solidFill>
                  <a:srgbClr val="000000"/>
                </a:solidFill>
                <a:latin typeface="Paytone One"/>
                <a:ea typeface="Paytone One"/>
                <a:cs typeface="Paytone One"/>
                <a:sym typeface="Paytone One"/>
              </a:rPr>
              <a:t>Các chức năng chính bao gồm: Quản lý  khách hàng, quản lý danh sách liên hệ, quản lý ghi chú, quản lý hóa đơn, quản lý đánh giá khách hàng, phần loại khách hàng . Đối với người dùng có vai trò quản trị viên (Admin), hệ thống cho phép thêm và xóa, sửa danh sách khác hàng, sản phẩm</a:t>
            </a:r>
          </a:p>
        </p:txBody>
      </p:sp>
      <p:sp>
        <p:nvSpPr>
          <p:cNvPr name="TextBox 12" id="12"/>
          <p:cNvSpPr txBox="true"/>
          <p:nvPr/>
        </p:nvSpPr>
        <p:spPr>
          <a:xfrm rot="0">
            <a:off x="485706" y="6819434"/>
            <a:ext cx="5256014" cy="396875"/>
          </a:xfrm>
          <a:prstGeom prst="rect">
            <a:avLst/>
          </a:prstGeom>
        </p:spPr>
        <p:txBody>
          <a:bodyPr anchor="t" rtlCol="false" tIns="0" lIns="0" bIns="0" rIns="0">
            <a:spAutoFit/>
          </a:bodyPr>
          <a:lstStyle/>
          <a:p>
            <a:pPr algn="ctr">
              <a:lnSpc>
                <a:spcPts val="3249"/>
              </a:lnSpc>
              <a:spcBef>
                <a:spcPct val="0"/>
              </a:spcBef>
            </a:pPr>
            <a:r>
              <a:rPr lang="en-US" sz="2499">
                <a:solidFill>
                  <a:srgbClr val="000000"/>
                </a:solidFill>
                <a:latin typeface="Paytone One"/>
                <a:ea typeface="Paytone One"/>
                <a:cs typeface="Paytone One"/>
                <a:sym typeface="Paytone One"/>
              </a:rPr>
              <a:t>Cấu hình kết nối đến cơ sở dữ liệu</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608260" y="2466695"/>
            <a:ext cx="21837679" cy="8843081"/>
            <a:chOff x="0" y="0"/>
            <a:chExt cx="5751488" cy="2329042"/>
          </a:xfrm>
        </p:grpSpPr>
        <p:sp>
          <p:nvSpPr>
            <p:cNvPr name="Freeform 3" id="3"/>
            <p:cNvSpPr/>
            <p:nvPr/>
          </p:nvSpPr>
          <p:spPr>
            <a:xfrm flipH="false" flipV="false" rot="0">
              <a:off x="0" y="0"/>
              <a:ext cx="5751488" cy="2329042"/>
            </a:xfrm>
            <a:custGeom>
              <a:avLst/>
              <a:gdLst/>
              <a:ahLst/>
              <a:cxnLst/>
              <a:rect r="r" b="b" t="t" l="l"/>
              <a:pathLst>
                <a:path h="2329042" w="5751488">
                  <a:moveTo>
                    <a:pt x="35452" y="0"/>
                  </a:moveTo>
                  <a:lnTo>
                    <a:pt x="5716036" y="0"/>
                  </a:lnTo>
                  <a:cubicBezTo>
                    <a:pt x="5725438" y="0"/>
                    <a:pt x="5734455" y="3735"/>
                    <a:pt x="5741104" y="10384"/>
                  </a:cubicBezTo>
                  <a:cubicBezTo>
                    <a:pt x="5747753" y="17032"/>
                    <a:pt x="5751488" y="26050"/>
                    <a:pt x="5751488" y="35452"/>
                  </a:cubicBezTo>
                  <a:lnTo>
                    <a:pt x="5751488" y="2293590"/>
                  </a:lnTo>
                  <a:cubicBezTo>
                    <a:pt x="5751488" y="2313169"/>
                    <a:pt x="5735615" y="2329042"/>
                    <a:pt x="5716036" y="2329042"/>
                  </a:cubicBezTo>
                  <a:lnTo>
                    <a:pt x="35452" y="2329042"/>
                  </a:lnTo>
                  <a:cubicBezTo>
                    <a:pt x="15872" y="2329042"/>
                    <a:pt x="0" y="2313169"/>
                    <a:pt x="0" y="2293590"/>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48092"/>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61825" y="1623541"/>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Các đối tượng xử lý và điều khiển </a:t>
            </a:r>
          </a:p>
        </p:txBody>
      </p:sp>
      <p:sp>
        <p:nvSpPr>
          <p:cNvPr name="TextBox 7" id="7"/>
          <p:cNvSpPr txBox="true"/>
          <p:nvPr/>
        </p:nvSpPr>
        <p:spPr>
          <a:xfrm rot="0">
            <a:off x="522776"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Quản lý khách hàng</a:t>
            </a:r>
          </a:p>
        </p:txBody>
      </p:sp>
      <p:sp>
        <p:nvSpPr>
          <p:cNvPr name="TextBox 8" id="8"/>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TextBox 9" id="9"/>
          <p:cNvSpPr txBox="true"/>
          <p:nvPr/>
        </p:nvSpPr>
        <p:spPr>
          <a:xfrm rot="0">
            <a:off x="3368021" y="5639062"/>
            <a:ext cx="6948274" cy="317500"/>
          </a:xfrm>
          <a:prstGeom prst="rect">
            <a:avLst/>
          </a:prstGeom>
        </p:spPr>
        <p:txBody>
          <a:bodyPr anchor="t" rtlCol="false" tIns="0" lIns="0" bIns="0" rIns="0">
            <a:spAutoFit/>
          </a:bodyPr>
          <a:lstStyle/>
          <a:p>
            <a:pPr algn="l">
              <a:lnSpc>
                <a:spcPts val="2600"/>
              </a:lnSpc>
              <a:spcBef>
                <a:spcPct val="0"/>
              </a:spcBef>
            </a:pPr>
            <a:r>
              <a:rPr lang="en-US" sz="2000">
                <a:solidFill>
                  <a:srgbClr val="000000"/>
                </a:solidFill>
                <a:latin typeface="Paytone One"/>
                <a:ea typeface="Paytone One"/>
                <a:cs typeface="Paytone One"/>
                <a:sym typeface="Paytone One"/>
              </a:rPr>
              <a:t>Xóa khách hàng</a:t>
            </a:r>
          </a:p>
        </p:txBody>
      </p:sp>
      <p:sp>
        <p:nvSpPr>
          <p:cNvPr name="TextBox 10" id="10"/>
          <p:cNvSpPr txBox="true"/>
          <p:nvPr/>
        </p:nvSpPr>
        <p:spPr>
          <a:xfrm rot="0">
            <a:off x="8871189" y="2571470"/>
            <a:ext cx="9416811" cy="7892570"/>
          </a:xfrm>
          <a:prstGeom prst="rect">
            <a:avLst/>
          </a:prstGeom>
        </p:spPr>
        <p:txBody>
          <a:bodyPr anchor="t" rtlCol="false" tIns="0" lIns="0" bIns="0" rIns="0">
            <a:spAutoFit/>
          </a:bodyPr>
          <a:lstStyle/>
          <a:p>
            <a:pPr algn="l">
              <a:lnSpc>
                <a:spcPts val="2006"/>
              </a:lnSpc>
              <a:spcBef>
                <a:spcPct val="0"/>
              </a:spcBef>
            </a:pPr>
            <a:r>
              <a:rPr lang="en-US" sz="1433" spc="-15">
                <a:solidFill>
                  <a:srgbClr val="000000"/>
                </a:solidFill>
                <a:latin typeface="Paytone One"/>
                <a:ea typeface="Paytone One"/>
                <a:cs typeface="Paytone One"/>
                <a:sym typeface="Paytone One"/>
              </a:rPr>
              <a:t>CREATE PROCEDURE [dbo].[sp_DeleteCustomer]</a:t>
            </a:r>
          </a:p>
          <a:p>
            <a:pPr algn="l">
              <a:lnSpc>
                <a:spcPts val="2006"/>
              </a:lnSpc>
              <a:spcBef>
                <a:spcPct val="0"/>
              </a:spcBef>
            </a:pPr>
            <a:r>
              <a:rPr lang="en-US" sz="1433" spc="-15">
                <a:solidFill>
                  <a:srgbClr val="000000"/>
                </a:solidFill>
                <a:latin typeface="Paytone One"/>
                <a:ea typeface="Paytone One"/>
                <a:cs typeface="Paytone One"/>
                <a:sym typeface="Paytone One"/>
              </a:rPr>
              <a:t>    @MaKH INT</a:t>
            </a:r>
          </a:p>
          <a:p>
            <a:pPr algn="l">
              <a:lnSpc>
                <a:spcPts val="2006"/>
              </a:lnSpc>
              <a:spcBef>
                <a:spcPct val="0"/>
              </a:spcBef>
            </a:pPr>
            <a:r>
              <a:rPr lang="en-US" sz="1433" spc="-15">
                <a:solidFill>
                  <a:srgbClr val="000000"/>
                </a:solidFill>
                <a:latin typeface="Paytone One"/>
                <a:ea typeface="Paytone One"/>
                <a:cs typeface="Paytone One"/>
                <a:sym typeface="Paytone One"/>
              </a:rPr>
              <a:t>AS</a:t>
            </a:r>
          </a:p>
          <a:p>
            <a:pPr algn="l">
              <a:lnSpc>
                <a:spcPts val="2006"/>
              </a:lnSpc>
              <a:spcBef>
                <a:spcPct val="0"/>
              </a:spcBef>
            </a:pPr>
            <a:r>
              <a:rPr lang="en-US" sz="1433" spc="-15">
                <a:solidFill>
                  <a:srgbClr val="000000"/>
                </a:solidFill>
                <a:latin typeface="Paytone One"/>
                <a:ea typeface="Paytone One"/>
                <a:cs typeface="Paytone One"/>
                <a:sym typeface="Paytone One"/>
              </a:rPr>
              <a:t>BEGIN</a:t>
            </a:r>
          </a:p>
          <a:p>
            <a:pPr algn="l">
              <a:lnSpc>
                <a:spcPts val="2006"/>
              </a:lnSpc>
              <a:spcBef>
                <a:spcPct val="0"/>
              </a:spcBef>
            </a:pPr>
            <a:r>
              <a:rPr lang="en-US" sz="1433" spc="-15">
                <a:solidFill>
                  <a:srgbClr val="000000"/>
                </a:solidFill>
                <a:latin typeface="Paytone One"/>
                <a:ea typeface="Paytone One"/>
                <a:cs typeface="Paytone One"/>
                <a:sym typeface="Paytone One"/>
              </a:rPr>
              <a:t>    SET NOCOUNT ON;</a:t>
            </a:r>
          </a:p>
          <a:p>
            <a:pPr algn="l">
              <a:lnSpc>
                <a:spcPts val="2006"/>
              </a:lnSpc>
              <a:spcBef>
                <a:spcPct val="0"/>
              </a:spcBef>
            </a:pPr>
            <a:r>
              <a:rPr lang="en-US" sz="1433" spc="-15">
                <a:solidFill>
                  <a:srgbClr val="000000"/>
                </a:solidFill>
                <a:latin typeface="Paytone One"/>
                <a:ea typeface="Paytone One"/>
                <a:cs typeface="Paytone One"/>
                <a:sym typeface="Paytone One"/>
              </a:rPr>
              <a:t>    BEGIN TRY</a:t>
            </a:r>
          </a:p>
          <a:p>
            <a:pPr algn="l">
              <a:lnSpc>
                <a:spcPts val="2006"/>
              </a:lnSpc>
              <a:spcBef>
                <a:spcPct val="0"/>
              </a:spcBef>
            </a:pPr>
            <a:r>
              <a:rPr lang="en-US" sz="1433" spc="-15">
                <a:solidFill>
                  <a:srgbClr val="000000"/>
                </a:solidFill>
                <a:latin typeface="Paytone One"/>
                <a:ea typeface="Paytone One"/>
                <a:cs typeface="Paytone One"/>
                <a:sym typeface="Paytone One"/>
              </a:rPr>
              <a:t>        -- Kiểm tra khách hàng tồn tại</a:t>
            </a:r>
          </a:p>
          <a:p>
            <a:pPr algn="l">
              <a:lnSpc>
                <a:spcPts val="2006"/>
              </a:lnSpc>
              <a:spcBef>
                <a:spcPct val="0"/>
              </a:spcBef>
            </a:pPr>
            <a:r>
              <a:rPr lang="en-US" sz="1433" spc="-15">
                <a:solidFill>
                  <a:srgbClr val="000000"/>
                </a:solidFill>
                <a:latin typeface="Paytone One"/>
                <a:ea typeface="Paytone One"/>
                <a:cs typeface="Paytone One"/>
                <a:sym typeface="Paytone One"/>
              </a:rPr>
              <a:t>        IF NOT EXISTS (SELECT 1 FROM KhachHang WHERE MaKH = @MaKH)</a:t>
            </a:r>
          </a:p>
          <a:p>
            <a:pPr algn="l">
              <a:lnSpc>
                <a:spcPts val="2006"/>
              </a:lnSpc>
              <a:spcBef>
                <a:spcPct val="0"/>
              </a:spcBef>
            </a:pPr>
            <a:r>
              <a:rPr lang="en-US" sz="1433" spc="-15">
                <a:solidFill>
                  <a:srgbClr val="000000"/>
                </a:solidFill>
                <a:latin typeface="Paytone One"/>
                <a:ea typeface="Paytone One"/>
                <a:cs typeface="Paytone One"/>
                <a:sym typeface="Paytone One"/>
              </a:rPr>
              <a:t>        BEGIN</a:t>
            </a:r>
          </a:p>
          <a:p>
            <a:pPr algn="l">
              <a:lnSpc>
                <a:spcPts val="2006"/>
              </a:lnSpc>
              <a:spcBef>
                <a:spcPct val="0"/>
              </a:spcBef>
            </a:pPr>
            <a:r>
              <a:rPr lang="en-US" sz="1433" spc="-15">
                <a:solidFill>
                  <a:srgbClr val="000000"/>
                </a:solidFill>
                <a:latin typeface="Paytone One"/>
                <a:ea typeface="Paytone One"/>
                <a:cs typeface="Paytone One"/>
                <a:sym typeface="Paytone One"/>
              </a:rPr>
              <a:t>            SELECT 'ERROR' AS Status, N'Khách hàng không tồn tại!' AS Message;</a:t>
            </a:r>
          </a:p>
          <a:p>
            <a:pPr algn="l">
              <a:lnSpc>
                <a:spcPts val="2006"/>
              </a:lnSpc>
              <a:spcBef>
                <a:spcPct val="0"/>
              </a:spcBef>
            </a:pPr>
            <a:r>
              <a:rPr lang="en-US" sz="1433" spc="-15">
                <a:solidFill>
                  <a:srgbClr val="000000"/>
                </a:solidFill>
                <a:latin typeface="Paytone One"/>
                <a:ea typeface="Paytone One"/>
                <a:cs typeface="Paytone One"/>
                <a:sym typeface="Paytone One"/>
              </a:rPr>
              <a:t>            RETURN;</a:t>
            </a:r>
          </a:p>
          <a:p>
            <a:pPr algn="l">
              <a:lnSpc>
                <a:spcPts val="2006"/>
              </a:lnSpc>
              <a:spcBef>
                <a:spcPct val="0"/>
              </a:spcBef>
            </a:pPr>
            <a:r>
              <a:rPr lang="en-US" sz="1433" spc="-15">
                <a:solidFill>
                  <a:srgbClr val="000000"/>
                </a:solidFill>
                <a:latin typeface="Paytone One"/>
                <a:ea typeface="Paytone One"/>
                <a:cs typeface="Paytone One"/>
                <a:sym typeface="Paytone One"/>
              </a:rPr>
              <a:t>        END</a:t>
            </a:r>
          </a:p>
          <a:p>
            <a:pPr algn="l">
              <a:lnSpc>
                <a:spcPts val="2006"/>
              </a:lnSpc>
              <a:spcBef>
                <a:spcPct val="0"/>
              </a:spcBef>
            </a:pPr>
            <a:r>
              <a:rPr lang="en-US" sz="1433" spc="-15">
                <a:solidFill>
                  <a:srgbClr val="000000"/>
                </a:solidFill>
                <a:latin typeface="Paytone One"/>
                <a:ea typeface="Paytone One"/>
                <a:cs typeface="Paytone One"/>
                <a:sym typeface="Paytone One"/>
              </a:rPr>
              <a:t>        </a:t>
            </a:r>
          </a:p>
          <a:p>
            <a:pPr algn="l">
              <a:lnSpc>
                <a:spcPts val="2006"/>
              </a:lnSpc>
              <a:spcBef>
                <a:spcPct val="0"/>
              </a:spcBef>
            </a:pPr>
            <a:r>
              <a:rPr lang="en-US" sz="1433" spc="-15">
                <a:solidFill>
                  <a:srgbClr val="000000"/>
                </a:solidFill>
                <a:latin typeface="Paytone One"/>
                <a:ea typeface="Paytone One"/>
                <a:cs typeface="Paytone One"/>
                <a:sym typeface="Paytone One"/>
              </a:rPr>
              <a:t>        -- Kiểm tra có đơn hàng còn hoạt động không</a:t>
            </a:r>
          </a:p>
          <a:p>
            <a:pPr algn="l">
              <a:lnSpc>
                <a:spcPts val="2006"/>
              </a:lnSpc>
              <a:spcBef>
                <a:spcPct val="0"/>
              </a:spcBef>
            </a:pPr>
            <a:r>
              <a:rPr lang="en-US" sz="1433" spc="-15">
                <a:solidFill>
                  <a:srgbClr val="000000"/>
                </a:solidFill>
                <a:latin typeface="Paytone One"/>
                <a:ea typeface="Paytone One"/>
                <a:cs typeface="Paytone One"/>
                <a:sym typeface="Paytone One"/>
              </a:rPr>
              <a:t>        IF EXISTS (SELECT 1 FROM Orders WHERE MaKH = @MaKH AND IsCancel = 0)</a:t>
            </a:r>
          </a:p>
          <a:p>
            <a:pPr algn="l">
              <a:lnSpc>
                <a:spcPts val="2006"/>
              </a:lnSpc>
              <a:spcBef>
                <a:spcPct val="0"/>
              </a:spcBef>
            </a:pPr>
            <a:r>
              <a:rPr lang="en-US" sz="1433" spc="-15">
                <a:solidFill>
                  <a:srgbClr val="000000"/>
                </a:solidFill>
                <a:latin typeface="Paytone One"/>
                <a:ea typeface="Paytone One"/>
                <a:cs typeface="Paytone One"/>
                <a:sym typeface="Paytone One"/>
              </a:rPr>
              <a:t>        BEGIN</a:t>
            </a:r>
          </a:p>
          <a:p>
            <a:pPr algn="l">
              <a:lnSpc>
                <a:spcPts val="2006"/>
              </a:lnSpc>
              <a:spcBef>
                <a:spcPct val="0"/>
              </a:spcBef>
            </a:pPr>
            <a:r>
              <a:rPr lang="en-US" sz="1433" spc="-15">
                <a:solidFill>
                  <a:srgbClr val="000000"/>
                </a:solidFill>
                <a:latin typeface="Paytone One"/>
                <a:ea typeface="Paytone One"/>
                <a:cs typeface="Paytone One"/>
                <a:sym typeface="Paytone One"/>
              </a:rPr>
              <a:t>            SELECT 'ERROR' AS Status, N' Không thể xóa! Khách hàng còn đơn hàng đang hoạt động.' AS Message;</a:t>
            </a:r>
          </a:p>
          <a:p>
            <a:pPr algn="l">
              <a:lnSpc>
                <a:spcPts val="2006"/>
              </a:lnSpc>
              <a:spcBef>
                <a:spcPct val="0"/>
              </a:spcBef>
            </a:pPr>
            <a:r>
              <a:rPr lang="en-US" sz="1433" spc="-15">
                <a:solidFill>
                  <a:srgbClr val="000000"/>
                </a:solidFill>
                <a:latin typeface="Paytone One"/>
                <a:ea typeface="Paytone One"/>
                <a:cs typeface="Paytone One"/>
                <a:sym typeface="Paytone One"/>
              </a:rPr>
              <a:t>            RETURN;</a:t>
            </a:r>
          </a:p>
          <a:p>
            <a:pPr algn="l">
              <a:lnSpc>
                <a:spcPts val="2006"/>
              </a:lnSpc>
              <a:spcBef>
                <a:spcPct val="0"/>
              </a:spcBef>
            </a:pPr>
            <a:r>
              <a:rPr lang="en-US" sz="1433" spc="-15">
                <a:solidFill>
                  <a:srgbClr val="000000"/>
                </a:solidFill>
                <a:latin typeface="Paytone One"/>
                <a:ea typeface="Paytone One"/>
                <a:cs typeface="Paytone One"/>
                <a:sym typeface="Paytone One"/>
              </a:rPr>
              <a:t>        END</a:t>
            </a:r>
          </a:p>
          <a:p>
            <a:pPr algn="l">
              <a:lnSpc>
                <a:spcPts val="2006"/>
              </a:lnSpc>
              <a:spcBef>
                <a:spcPct val="0"/>
              </a:spcBef>
            </a:pPr>
            <a:r>
              <a:rPr lang="en-US" sz="1433" spc="-15">
                <a:solidFill>
                  <a:srgbClr val="000000"/>
                </a:solidFill>
                <a:latin typeface="Paytone One"/>
                <a:ea typeface="Paytone One"/>
                <a:cs typeface="Paytone One"/>
                <a:sym typeface="Paytone One"/>
              </a:rPr>
              <a:t>        </a:t>
            </a:r>
          </a:p>
          <a:p>
            <a:pPr algn="l">
              <a:lnSpc>
                <a:spcPts val="2006"/>
              </a:lnSpc>
              <a:spcBef>
                <a:spcPct val="0"/>
              </a:spcBef>
            </a:pPr>
            <a:r>
              <a:rPr lang="en-US" sz="1433" spc="-15">
                <a:solidFill>
                  <a:srgbClr val="000000"/>
                </a:solidFill>
                <a:latin typeface="Paytone One"/>
                <a:ea typeface="Paytone One"/>
                <a:cs typeface="Paytone One"/>
                <a:sym typeface="Paytone One"/>
              </a:rPr>
              <a:t>        -- Xóa khách hàng (CASCADE sẽ xóa các dữ liệu liên quan)</a:t>
            </a:r>
          </a:p>
          <a:p>
            <a:pPr algn="l">
              <a:lnSpc>
                <a:spcPts val="2006"/>
              </a:lnSpc>
              <a:spcBef>
                <a:spcPct val="0"/>
              </a:spcBef>
            </a:pPr>
            <a:r>
              <a:rPr lang="en-US" sz="1433" spc="-15">
                <a:solidFill>
                  <a:srgbClr val="000000"/>
                </a:solidFill>
                <a:latin typeface="Paytone One"/>
                <a:ea typeface="Paytone One"/>
                <a:cs typeface="Paytone One"/>
                <a:sym typeface="Paytone One"/>
              </a:rPr>
              <a:t>        DELETE FROM KhachHang WHERE MaKH = @MaKH;</a:t>
            </a:r>
          </a:p>
          <a:p>
            <a:pPr algn="l">
              <a:lnSpc>
                <a:spcPts val="2006"/>
              </a:lnSpc>
              <a:spcBef>
                <a:spcPct val="0"/>
              </a:spcBef>
            </a:pPr>
            <a:r>
              <a:rPr lang="en-US" sz="1433" spc="-15">
                <a:solidFill>
                  <a:srgbClr val="000000"/>
                </a:solidFill>
                <a:latin typeface="Paytone One"/>
                <a:ea typeface="Paytone One"/>
                <a:cs typeface="Paytone One"/>
                <a:sym typeface="Paytone One"/>
              </a:rPr>
              <a:t>        </a:t>
            </a:r>
          </a:p>
          <a:p>
            <a:pPr algn="l">
              <a:lnSpc>
                <a:spcPts val="2006"/>
              </a:lnSpc>
              <a:spcBef>
                <a:spcPct val="0"/>
              </a:spcBef>
            </a:pPr>
            <a:r>
              <a:rPr lang="en-US" sz="1433" spc="-15">
                <a:solidFill>
                  <a:srgbClr val="000000"/>
                </a:solidFill>
                <a:latin typeface="Paytone One"/>
                <a:ea typeface="Paytone One"/>
                <a:cs typeface="Paytone One"/>
                <a:sym typeface="Paytone One"/>
              </a:rPr>
              <a:t>        SELECT 'SUCCESS' AS Status, N'Xóa khách hàng thành công!' AS Message;</a:t>
            </a:r>
          </a:p>
          <a:p>
            <a:pPr algn="l">
              <a:lnSpc>
                <a:spcPts val="2006"/>
              </a:lnSpc>
              <a:spcBef>
                <a:spcPct val="0"/>
              </a:spcBef>
            </a:pPr>
            <a:r>
              <a:rPr lang="en-US" sz="1433" spc="-15">
                <a:solidFill>
                  <a:srgbClr val="000000"/>
                </a:solidFill>
                <a:latin typeface="Paytone One"/>
                <a:ea typeface="Paytone One"/>
                <a:cs typeface="Paytone One"/>
                <a:sym typeface="Paytone One"/>
              </a:rPr>
              <a:t>    END TRY</a:t>
            </a:r>
          </a:p>
          <a:p>
            <a:pPr algn="l">
              <a:lnSpc>
                <a:spcPts val="2006"/>
              </a:lnSpc>
              <a:spcBef>
                <a:spcPct val="0"/>
              </a:spcBef>
            </a:pPr>
            <a:r>
              <a:rPr lang="en-US" sz="1433" spc="-15">
                <a:solidFill>
                  <a:srgbClr val="000000"/>
                </a:solidFill>
                <a:latin typeface="Paytone One"/>
                <a:ea typeface="Paytone One"/>
                <a:cs typeface="Paytone One"/>
                <a:sym typeface="Paytone One"/>
              </a:rPr>
              <a:t>    BEGIN CATCH</a:t>
            </a:r>
          </a:p>
          <a:p>
            <a:pPr algn="l">
              <a:lnSpc>
                <a:spcPts val="2006"/>
              </a:lnSpc>
              <a:spcBef>
                <a:spcPct val="0"/>
              </a:spcBef>
            </a:pPr>
            <a:r>
              <a:rPr lang="en-US" sz="1433" spc="-15">
                <a:solidFill>
                  <a:srgbClr val="000000"/>
                </a:solidFill>
                <a:latin typeface="Paytone One"/>
                <a:ea typeface="Paytone One"/>
                <a:cs typeface="Paytone One"/>
                <a:sym typeface="Paytone One"/>
              </a:rPr>
              <a:t>        SELECT 'ERROR' AS Status, ERROR_MESSAGE() AS Message;</a:t>
            </a:r>
          </a:p>
          <a:p>
            <a:pPr algn="l">
              <a:lnSpc>
                <a:spcPts val="2006"/>
              </a:lnSpc>
              <a:spcBef>
                <a:spcPct val="0"/>
              </a:spcBef>
            </a:pPr>
            <a:r>
              <a:rPr lang="en-US" sz="1433" spc="-15">
                <a:solidFill>
                  <a:srgbClr val="000000"/>
                </a:solidFill>
                <a:latin typeface="Paytone One"/>
                <a:ea typeface="Paytone One"/>
                <a:cs typeface="Paytone One"/>
                <a:sym typeface="Paytone One"/>
              </a:rPr>
              <a:t>    END CATCH</a:t>
            </a:r>
          </a:p>
          <a:p>
            <a:pPr algn="l">
              <a:lnSpc>
                <a:spcPts val="2006"/>
              </a:lnSpc>
              <a:spcBef>
                <a:spcPct val="0"/>
              </a:spcBef>
            </a:pPr>
            <a:r>
              <a:rPr lang="en-US" sz="1433" spc="-15">
                <a:solidFill>
                  <a:srgbClr val="000000"/>
                </a:solidFill>
                <a:latin typeface="Paytone One"/>
                <a:ea typeface="Paytone One"/>
                <a:cs typeface="Paytone One"/>
                <a:sym typeface="Paytone One"/>
              </a:rPr>
              <a:t>END;</a:t>
            </a:r>
          </a:p>
          <a:p>
            <a:pPr algn="l">
              <a:lnSpc>
                <a:spcPts val="2006"/>
              </a:lnSpc>
              <a:spcBef>
                <a:spcPct val="0"/>
              </a:spcBef>
            </a:pPr>
            <a:r>
              <a:rPr lang="en-US" sz="1433" spc="-15">
                <a:solidFill>
                  <a:srgbClr val="000000"/>
                </a:solidFill>
                <a:latin typeface="Paytone One"/>
                <a:ea typeface="Paytone One"/>
                <a:cs typeface="Paytone One"/>
                <a:sym typeface="Paytone One"/>
              </a:rPr>
              <a:t>GO</a:t>
            </a:r>
          </a:p>
          <a:p>
            <a:pPr algn="l">
              <a:lnSpc>
                <a:spcPts val="2006"/>
              </a:lnSpc>
              <a:spcBef>
                <a:spcPct val="0"/>
              </a:spcBef>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608260" y="2466695"/>
            <a:ext cx="21837679" cy="8843081"/>
            <a:chOff x="0" y="0"/>
            <a:chExt cx="5751488" cy="2329042"/>
          </a:xfrm>
        </p:grpSpPr>
        <p:sp>
          <p:nvSpPr>
            <p:cNvPr name="Freeform 3" id="3"/>
            <p:cNvSpPr/>
            <p:nvPr/>
          </p:nvSpPr>
          <p:spPr>
            <a:xfrm flipH="false" flipV="false" rot="0">
              <a:off x="0" y="0"/>
              <a:ext cx="5751488" cy="2329042"/>
            </a:xfrm>
            <a:custGeom>
              <a:avLst/>
              <a:gdLst/>
              <a:ahLst/>
              <a:cxnLst/>
              <a:rect r="r" b="b" t="t" l="l"/>
              <a:pathLst>
                <a:path h="2329042" w="5751488">
                  <a:moveTo>
                    <a:pt x="35452" y="0"/>
                  </a:moveTo>
                  <a:lnTo>
                    <a:pt x="5716036" y="0"/>
                  </a:lnTo>
                  <a:cubicBezTo>
                    <a:pt x="5725438" y="0"/>
                    <a:pt x="5734455" y="3735"/>
                    <a:pt x="5741104" y="10384"/>
                  </a:cubicBezTo>
                  <a:cubicBezTo>
                    <a:pt x="5747753" y="17032"/>
                    <a:pt x="5751488" y="26050"/>
                    <a:pt x="5751488" y="35452"/>
                  </a:cubicBezTo>
                  <a:lnTo>
                    <a:pt x="5751488" y="2293590"/>
                  </a:lnTo>
                  <a:cubicBezTo>
                    <a:pt x="5751488" y="2313169"/>
                    <a:pt x="5735615" y="2329042"/>
                    <a:pt x="5716036" y="2329042"/>
                  </a:cubicBezTo>
                  <a:lnTo>
                    <a:pt x="35452" y="2329042"/>
                  </a:lnTo>
                  <a:cubicBezTo>
                    <a:pt x="15872" y="2329042"/>
                    <a:pt x="0" y="2313169"/>
                    <a:pt x="0" y="2293590"/>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48092"/>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61825" y="1623541"/>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Các đối tượng xử lý và điều khiển </a:t>
            </a:r>
          </a:p>
        </p:txBody>
      </p:sp>
      <p:sp>
        <p:nvSpPr>
          <p:cNvPr name="TextBox 7" id="7"/>
          <p:cNvSpPr txBox="true"/>
          <p:nvPr/>
        </p:nvSpPr>
        <p:spPr>
          <a:xfrm rot="0">
            <a:off x="522776"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Quản lý khách hàng</a:t>
            </a:r>
          </a:p>
        </p:txBody>
      </p:sp>
      <p:sp>
        <p:nvSpPr>
          <p:cNvPr name="TextBox 8" id="8"/>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TextBox 9" id="9"/>
          <p:cNvSpPr txBox="true"/>
          <p:nvPr/>
        </p:nvSpPr>
        <p:spPr>
          <a:xfrm rot="0">
            <a:off x="2755037" y="5076825"/>
            <a:ext cx="3856633"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Noto Sans Bold"/>
                <a:ea typeface="Noto Sans Bold"/>
                <a:cs typeface="Noto Sans Bold"/>
                <a:sym typeface="Noto Sans Bold"/>
              </a:rPr>
              <a:t>Thêm khách hàng</a:t>
            </a:r>
          </a:p>
        </p:txBody>
      </p:sp>
      <p:sp>
        <p:nvSpPr>
          <p:cNvPr name="TextBox 10" id="10"/>
          <p:cNvSpPr txBox="true"/>
          <p:nvPr/>
        </p:nvSpPr>
        <p:spPr>
          <a:xfrm rot="0">
            <a:off x="8424939" y="2982710"/>
            <a:ext cx="9569776" cy="6892957"/>
          </a:xfrm>
          <a:prstGeom prst="rect">
            <a:avLst/>
          </a:prstGeom>
        </p:spPr>
        <p:txBody>
          <a:bodyPr anchor="t" rtlCol="false" tIns="0" lIns="0" bIns="0" rIns="0">
            <a:spAutoFit/>
          </a:bodyPr>
          <a:lstStyle/>
          <a:p>
            <a:pPr algn="l">
              <a:lnSpc>
                <a:spcPts val="2603"/>
              </a:lnSpc>
              <a:spcBef>
                <a:spcPct val="0"/>
              </a:spcBef>
            </a:pPr>
            <a:r>
              <a:rPr lang="en-US" sz="1859" spc="-20">
                <a:solidFill>
                  <a:srgbClr val="000000"/>
                </a:solidFill>
                <a:latin typeface="Paytone One"/>
                <a:ea typeface="Paytone One"/>
                <a:cs typeface="Paytone One"/>
                <a:sym typeface="Paytone One"/>
              </a:rPr>
              <a:t>Create Procedure sp_AddKhachHang</a:t>
            </a:r>
          </a:p>
          <a:p>
            <a:pPr algn="l">
              <a:lnSpc>
                <a:spcPts val="2603"/>
              </a:lnSpc>
              <a:spcBef>
                <a:spcPct val="0"/>
              </a:spcBef>
            </a:pPr>
            <a:r>
              <a:rPr lang="en-US" sz="1859" spc="-20">
                <a:solidFill>
                  <a:srgbClr val="000000"/>
                </a:solidFill>
                <a:latin typeface="Paytone One"/>
                <a:ea typeface="Paytone One"/>
                <a:cs typeface="Paytone One"/>
                <a:sym typeface="Paytone One"/>
              </a:rPr>
              <a:t>@TenKH nvarchar(100),</a:t>
            </a:r>
          </a:p>
          <a:p>
            <a:pPr algn="l">
              <a:lnSpc>
                <a:spcPts val="2603"/>
              </a:lnSpc>
              <a:spcBef>
                <a:spcPct val="0"/>
              </a:spcBef>
            </a:pPr>
            <a:r>
              <a:rPr lang="en-US" sz="1859" spc="-20">
                <a:solidFill>
                  <a:srgbClr val="000000"/>
                </a:solidFill>
                <a:latin typeface="Paytone One"/>
                <a:ea typeface="Paytone One"/>
                <a:cs typeface="Paytone One"/>
                <a:sym typeface="Paytone One"/>
              </a:rPr>
              <a:t>@Email nvarchar(100),</a:t>
            </a:r>
          </a:p>
          <a:p>
            <a:pPr algn="l">
              <a:lnSpc>
                <a:spcPts val="2603"/>
              </a:lnSpc>
              <a:spcBef>
                <a:spcPct val="0"/>
              </a:spcBef>
            </a:pPr>
            <a:r>
              <a:rPr lang="en-US" sz="1859" spc="-20">
                <a:solidFill>
                  <a:srgbClr val="000000"/>
                </a:solidFill>
                <a:latin typeface="Paytone One"/>
                <a:ea typeface="Paytone One"/>
                <a:cs typeface="Paytone One"/>
                <a:sym typeface="Paytone One"/>
              </a:rPr>
              <a:t>@SoDT  nvarchar(15),</a:t>
            </a:r>
          </a:p>
          <a:p>
            <a:pPr algn="l">
              <a:lnSpc>
                <a:spcPts val="2603"/>
              </a:lnSpc>
              <a:spcBef>
                <a:spcPct val="0"/>
              </a:spcBef>
            </a:pPr>
            <a:r>
              <a:rPr lang="en-US" sz="1859" spc="-20">
                <a:solidFill>
                  <a:srgbClr val="000000"/>
                </a:solidFill>
                <a:latin typeface="Paytone One"/>
                <a:ea typeface="Paytone One"/>
                <a:cs typeface="Paytone One"/>
                <a:sym typeface="Paytone One"/>
              </a:rPr>
              <a:t>@BirthDayKH Date,</a:t>
            </a:r>
          </a:p>
          <a:p>
            <a:pPr algn="l">
              <a:lnSpc>
                <a:spcPts val="2603"/>
              </a:lnSpc>
              <a:spcBef>
                <a:spcPct val="0"/>
              </a:spcBef>
            </a:pPr>
            <a:r>
              <a:rPr lang="en-US" sz="1859" spc="-20">
                <a:solidFill>
                  <a:srgbClr val="000000"/>
                </a:solidFill>
                <a:latin typeface="Paytone One"/>
                <a:ea typeface="Paytone One"/>
                <a:cs typeface="Paytone One"/>
                <a:sym typeface="Paytone One"/>
              </a:rPr>
              <a:t>@GioiTinhKH nvarchar(10),</a:t>
            </a:r>
          </a:p>
          <a:p>
            <a:pPr algn="l">
              <a:lnSpc>
                <a:spcPts val="2603"/>
              </a:lnSpc>
              <a:spcBef>
                <a:spcPct val="0"/>
              </a:spcBef>
            </a:pPr>
            <a:r>
              <a:rPr lang="en-US" sz="1859" spc="-20">
                <a:solidFill>
                  <a:srgbClr val="000000"/>
                </a:solidFill>
                <a:latin typeface="Paytone One"/>
                <a:ea typeface="Paytone One"/>
                <a:cs typeface="Paytone One"/>
                <a:sym typeface="Paytone One"/>
              </a:rPr>
              <a:t>@UserId int</a:t>
            </a:r>
          </a:p>
          <a:p>
            <a:pPr algn="l">
              <a:lnSpc>
                <a:spcPts val="2603"/>
              </a:lnSpc>
              <a:spcBef>
                <a:spcPct val="0"/>
              </a:spcBef>
            </a:pPr>
            <a:r>
              <a:rPr lang="en-US" sz="1859" spc="-20">
                <a:solidFill>
                  <a:srgbClr val="000000"/>
                </a:solidFill>
                <a:latin typeface="Paytone One"/>
                <a:ea typeface="Paytone One"/>
                <a:cs typeface="Paytone One"/>
                <a:sym typeface="Paytone One"/>
              </a:rPr>
              <a:t>As</a:t>
            </a:r>
          </a:p>
          <a:p>
            <a:pPr algn="l">
              <a:lnSpc>
                <a:spcPts val="2603"/>
              </a:lnSpc>
              <a:spcBef>
                <a:spcPct val="0"/>
              </a:spcBef>
            </a:pPr>
            <a:r>
              <a:rPr lang="en-US" sz="1859" spc="-20">
                <a:solidFill>
                  <a:srgbClr val="000000"/>
                </a:solidFill>
                <a:latin typeface="Paytone One"/>
                <a:ea typeface="Paytone One"/>
                <a:cs typeface="Paytone One"/>
                <a:sym typeface="Paytone One"/>
              </a:rPr>
              <a:t>Begin</a:t>
            </a:r>
          </a:p>
          <a:p>
            <a:pPr algn="l">
              <a:lnSpc>
                <a:spcPts val="2603"/>
              </a:lnSpc>
              <a:spcBef>
                <a:spcPct val="0"/>
              </a:spcBef>
            </a:pPr>
            <a:r>
              <a:rPr lang="en-US" sz="1859" spc="-20">
                <a:solidFill>
                  <a:srgbClr val="000000"/>
                </a:solidFill>
                <a:latin typeface="Paytone One"/>
                <a:ea typeface="Paytone One"/>
                <a:cs typeface="Paytone One"/>
                <a:sym typeface="Paytone One"/>
              </a:rPr>
              <a:t>Set NoCount On;</a:t>
            </a:r>
          </a:p>
          <a:p>
            <a:pPr algn="l">
              <a:lnSpc>
                <a:spcPts val="2603"/>
              </a:lnSpc>
              <a:spcBef>
                <a:spcPct val="0"/>
              </a:spcBef>
            </a:pPr>
            <a:r>
              <a:rPr lang="en-US" sz="1859" spc="-20">
                <a:solidFill>
                  <a:srgbClr val="000000"/>
                </a:solidFill>
                <a:latin typeface="Paytone One"/>
                <a:ea typeface="Paytone One"/>
                <a:cs typeface="Paytone One"/>
                <a:sym typeface="Paytone One"/>
              </a:rPr>
              <a:t>Begin Try</a:t>
            </a:r>
          </a:p>
          <a:p>
            <a:pPr algn="l">
              <a:lnSpc>
                <a:spcPts val="2603"/>
              </a:lnSpc>
              <a:spcBef>
                <a:spcPct val="0"/>
              </a:spcBef>
            </a:pPr>
            <a:r>
              <a:rPr lang="en-US" sz="1859" spc="-20">
                <a:solidFill>
                  <a:srgbClr val="000000"/>
                </a:solidFill>
                <a:latin typeface="Paytone One"/>
                <a:ea typeface="Paytone One"/>
                <a:cs typeface="Paytone One"/>
                <a:sym typeface="Paytone One"/>
              </a:rPr>
              <a:t>-- Kiểm tra email có tồn tại hay không --</a:t>
            </a:r>
          </a:p>
          <a:p>
            <a:pPr algn="l">
              <a:lnSpc>
                <a:spcPts val="2603"/>
              </a:lnSpc>
              <a:spcBef>
                <a:spcPct val="0"/>
              </a:spcBef>
            </a:pPr>
            <a:r>
              <a:rPr lang="en-US" sz="1859" spc="-20">
                <a:solidFill>
                  <a:srgbClr val="000000"/>
                </a:solidFill>
                <a:latin typeface="Paytone One"/>
                <a:ea typeface="Paytone One"/>
                <a:cs typeface="Paytone One"/>
                <a:sym typeface="Paytone One"/>
              </a:rPr>
              <a:t>If Exists(Select 1 From KhachHang Where Email = @Email)</a:t>
            </a:r>
          </a:p>
          <a:p>
            <a:pPr algn="l">
              <a:lnSpc>
                <a:spcPts val="2603"/>
              </a:lnSpc>
              <a:spcBef>
                <a:spcPct val="0"/>
              </a:spcBef>
            </a:pPr>
            <a:r>
              <a:rPr lang="en-US" sz="1859" spc="-20">
                <a:solidFill>
                  <a:srgbClr val="000000"/>
                </a:solidFill>
                <a:latin typeface="Paytone One"/>
                <a:ea typeface="Paytone One"/>
                <a:cs typeface="Paytone One"/>
                <a:sym typeface="Paytone One"/>
              </a:rPr>
              <a:t>Begin</a:t>
            </a:r>
          </a:p>
          <a:p>
            <a:pPr algn="l">
              <a:lnSpc>
                <a:spcPts val="2603"/>
              </a:lnSpc>
              <a:spcBef>
                <a:spcPct val="0"/>
              </a:spcBef>
            </a:pPr>
            <a:r>
              <a:rPr lang="en-US" sz="1859" spc="-20">
                <a:solidFill>
                  <a:srgbClr val="000000"/>
                </a:solidFill>
                <a:latin typeface="Paytone One"/>
                <a:ea typeface="Paytone One"/>
                <a:cs typeface="Paytone One"/>
                <a:sym typeface="Paytone One"/>
              </a:rPr>
              <a:t> Select 'Lỗi' As Status, 'Email này đã tồn tại' As Message</a:t>
            </a:r>
          </a:p>
          <a:p>
            <a:pPr algn="l">
              <a:lnSpc>
                <a:spcPts val="2603"/>
              </a:lnSpc>
              <a:spcBef>
                <a:spcPct val="0"/>
              </a:spcBef>
            </a:pPr>
            <a:r>
              <a:rPr lang="en-US" sz="1859" spc="-20">
                <a:solidFill>
                  <a:srgbClr val="000000"/>
                </a:solidFill>
                <a:latin typeface="Paytone One"/>
                <a:ea typeface="Paytone One"/>
                <a:cs typeface="Paytone One"/>
                <a:sym typeface="Paytone One"/>
              </a:rPr>
              <a:t> Return</a:t>
            </a:r>
          </a:p>
          <a:p>
            <a:pPr algn="l">
              <a:lnSpc>
                <a:spcPts val="2603"/>
              </a:lnSpc>
              <a:spcBef>
                <a:spcPct val="0"/>
              </a:spcBef>
            </a:pPr>
            <a:r>
              <a:rPr lang="en-US" sz="1859" spc="-20">
                <a:solidFill>
                  <a:srgbClr val="000000"/>
                </a:solidFill>
                <a:latin typeface="Paytone One"/>
                <a:ea typeface="Paytone One"/>
                <a:cs typeface="Paytone One"/>
                <a:sym typeface="Paytone One"/>
              </a:rPr>
              <a:t>End</a:t>
            </a:r>
          </a:p>
          <a:p>
            <a:pPr algn="l">
              <a:lnSpc>
                <a:spcPts val="2603"/>
              </a:lnSpc>
              <a:spcBef>
                <a:spcPct val="0"/>
              </a:spcBef>
            </a:pPr>
            <a:r>
              <a:rPr lang="en-US" sz="1859" spc="-20">
                <a:solidFill>
                  <a:srgbClr val="000000"/>
                </a:solidFill>
                <a:latin typeface="Paytone One"/>
                <a:ea typeface="Paytone One"/>
                <a:cs typeface="Paytone One"/>
                <a:sym typeface="Paytone One"/>
              </a:rPr>
              <a:t>End Try</a:t>
            </a:r>
          </a:p>
          <a:p>
            <a:pPr algn="l">
              <a:lnSpc>
                <a:spcPts val="2603"/>
              </a:lnSpc>
              <a:spcBef>
                <a:spcPct val="0"/>
              </a:spcBef>
            </a:pPr>
            <a:r>
              <a:rPr lang="en-US" sz="1859" spc="-20">
                <a:solidFill>
                  <a:srgbClr val="000000"/>
                </a:solidFill>
                <a:latin typeface="Paytone One"/>
                <a:ea typeface="Paytone One"/>
                <a:cs typeface="Paytone One"/>
                <a:sym typeface="Paytone One"/>
              </a:rPr>
              <a:t>End;</a:t>
            </a:r>
          </a:p>
          <a:p>
            <a:pPr algn="l">
              <a:lnSpc>
                <a:spcPts val="2603"/>
              </a:lnSpc>
              <a:spcBef>
                <a:spcPct val="0"/>
              </a:spcBef>
            </a:pPr>
            <a:r>
              <a:rPr lang="en-US" sz="1859" spc="-20">
                <a:solidFill>
                  <a:srgbClr val="000000"/>
                </a:solidFill>
                <a:latin typeface="Paytone One"/>
                <a:ea typeface="Paytone One"/>
                <a:cs typeface="Paytone One"/>
                <a:sym typeface="Paytone One"/>
              </a:rPr>
              <a:t>Go</a:t>
            </a:r>
          </a:p>
          <a:p>
            <a:pPr algn="l">
              <a:lnSpc>
                <a:spcPts val="2603"/>
              </a:lnSpc>
              <a:spcBef>
                <a:spcPct val="0"/>
              </a:spcBef>
            </a:pPr>
          </a:p>
        </p:txBody>
      </p:sp>
    </p:spTree>
  </p:cSld>
  <p:clrMapOvr>
    <a:masterClrMapping/>
  </p:clrMapOvr>
  <p:transition spd="fast">
    <p:push dir="l"/>
  </p:transition>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608260" y="2466695"/>
            <a:ext cx="21837679" cy="8843081"/>
            <a:chOff x="0" y="0"/>
            <a:chExt cx="5751488" cy="2329042"/>
          </a:xfrm>
        </p:grpSpPr>
        <p:sp>
          <p:nvSpPr>
            <p:cNvPr name="Freeform 3" id="3"/>
            <p:cNvSpPr/>
            <p:nvPr/>
          </p:nvSpPr>
          <p:spPr>
            <a:xfrm flipH="false" flipV="false" rot="0">
              <a:off x="0" y="0"/>
              <a:ext cx="5751488" cy="2329042"/>
            </a:xfrm>
            <a:custGeom>
              <a:avLst/>
              <a:gdLst/>
              <a:ahLst/>
              <a:cxnLst/>
              <a:rect r="r" b="b" t="t" l="l"/>
              <a:pathLst>
                <a:path h="2329042" w="5751488">
                  <a:moveTo>
                    <a:pt x="35452" y="0"/>
                  </a:moveTo>
                  <a:lnTo>
                    <a:pt x="5716036" y="0"/>
                  </a:lnTo>
                  <a:cubicBezTo>
                    <a:pt x="5725438" y="0"/>
                    <a:pt x="5734455" y="3735"/>
                    <a:pt x="5741104" y="10384"/>
                  </a:cubicBezTo>
                  <a:cubicBezTo>
                    <a:pt x="5747753" y="17032"/>
                    <a:pt x="5751488" y="26050"/>
                    <a:pt x="5751488" y="35452"/>
                  </a:cubicBezTo>
                  <a:lnTo>
                    <a:pt x="5751488" y="2293590"/>
                  </a:lnTo>
                  <a:cubicBezTo>
                    <a:pt x="5751488" y="2313169"/>
                    <a:pt x="5735615" y="2329042"/>
                    <a:pt x="5716036" y="2329042"/>
                  </a:cubicBezTo>
                  <a:lnTo>
                    <a:pt x="35452" y="2329042"/>
                  </a:lnTo>
                  <a:cubicBezTo>
                    <a:pt x="15872" y="2329042"/>
                    <a:pt x="0" y="2313169"/>
                    <a:pt x="0" y="2293590"/>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48092"/>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144000" y="3242031"/>
            <a:ext cx="8521750" cy="5789415"/>
          </a:xfrm>
          <a:custGeom>
            <a:avLst/>
            <a:gdLst/>
            <a:ahLst/>
            <a:cxnLst/>
            <a:rect r="r" b="b" t="t" l="l"/>
            <a:pathLst>
              <a:path h="5789415" w="8521750">
                <a:moveTo>
                  <a:pt x="0" y="0"/>
                </a:moveTo>
                <a:lnTo>
                  <a:pt x="8521750" y="0"/>
                </a:lnTo>
                <a:lnTo>
                  <a:pt x="8521750" y="5789415"/>
                </a:lnTo>
                <a:lnTo>
                  <a:pt x="0" y="5789415"/>
                </a:lnTo>
                <a:lnTo>
                  <a:pt x="0" y="0"/>
                </a:lnTo>
                <a:close/>
              </a:path>
            </a:pathLst>
          </a:custGeom>
          <a:blipFill>
            <a:blip r:embed="rId4"/>
            <a:stretch>
              <a:fillRect l="0" t="0" r="0" b="0"/>
            </a:stretch>
          </a:blipFill>
        </p:spPr>
      </p:sp>
      <p:sp>
        <p:nvSpPr>
          <p:cNvPr name="TextBox 7" id="7"/>
          <p:cNvSpPr txBox="true"/>
          <p:nvPr/>
        </p:nvSpPr>
        <p:spPr>
          <a:xfrm rot="0">
            <a:off x="361825" y="1623541"/>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Các đối tượng xử lý và điều khiển </a:t>
            </a:r>
          </a:p>
        </p:txBody>
      </p:sp>
      <p:sp>
        <p:nvSpPr>
          <p:cNvPr name="TextBox 8" id="8"/>
          <p:cNvSpPr txBox="true"/>
          <p:nvPr/>
        </p:nvSpPr>
        <p:spPr>
          <a:xfrm rot="0">
            <a:off x="522776"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Quản lý khách hàng</a:t>
            </a:r>
          </a:p>
        </p:txBody>
      </p:sp>
      <p:sp>
        <p:nvSpPr>
          <p:cNvPr name="TextBox 9" id="9"/>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TextBox 10" id="10"/>
          <p:cNvSpPr txBox="true"/>
          <p:nvPr/>
        </p:nvSpPr>
        <p:spPr>
          <a:xfrm rot="0">
            <a:off x="2392988" y="5076825"/>
            <a:ext cx="4580731"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Noto Sans Bold"/>
                <a:ea typeface="Noto Sans Bold"/>
                <a:cs typeface="Noto Sans Bold"/>
                <a:sym typeface="Noto Sans Bold"/>
              </a:rPr>
              <a:t>Cập nhật khách hàng</a:t>
            </a:r>
          </a:p>
        </p:txBody>
      </p:sp>
    </p:spTree>
  </p:cSld>
  <p:clrMapOvr>
    <a:masterClrMapping/>
  </p:clrMapOvr>
  <p:transition spd="fast">
    <p:push dir="l"/>
  </p:transition>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608260" y="2466695"/>
            <a:ext cx="21837679" cy="8843081"/>
            <a:chOff x="0" y="0"/>
            <a:chExt cx="5751488" cy="2329042"/>
          </a:xfrm>
        </p:grpSpPr>
        <p:sp>
          <p:nvSpPr>
            <p:cNvPr name="Freeform 3" id="3"/>
            <p:cNvSpPr/>
            <p:nvPr/>
          </p:nvSpPr>
          <p:spPr>
            <a:xfrm flipH="false" flipV="false" rot="0">
              <a:off x="0" y="0"/>
              <a:ext cx="5751488" cy="2329042"/>
            </a:xfrm>
            <a:custGeom>
              <a:avLst/>
              <a:gdLst/>
              <a:ahLst/>
              <a:cxnLst/>
              <a:rect r="r" b="b" t="t" l="l"/>
              <a:pathLst>
                <a:path h="2329042" w="5751488">
                  <a:moveTo>
                    <a:pt x="35452" y="0"/>
                  </a:moveTo>
                  <a:lnTo>
                    <a:pt x="5716036" y="0"/>
                  </a:lnTo>
                  <a:cubicBezTo>
                    <a:pt x="5725438" y="0"/>
                    <a:pt x="5734455" y="3735"/>
                    <a:pt x="5741104" y="10384"/>
                  </a:cubicBezTo>
                  <a:cubicBezTo>
                    <a:pt x="5747753" y="17032"/>
                    <a:pt x="5751488" y="26050"/>
                    <a:pt x="5751488" y="35452"/>
                  </a:cubicBezTo>
                  <a:lnTo>
                    <a:pt x="5751488" y="2293590"/>
                  </a:lnTo>
                  <a:cubicBezTo>
                    <a:pt x="5751488" y="2313169"/>
                    <a:pt x="5735615" y="2329042"/>
                    <a:pt x="5716036" y="2329042"/>
                  </a:cubicBezTo>
                  <a:lnTo>
                    <a:pt x="35452" y="2329042"/>
                  </a:lnTo>
                  <a:cubicBezTo>
                    <a:pt x="15872" y="2329042"/>
                    <a:pt x="0" y="2313169"/>
                    <a:pt x="0" y="2293590"/>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48092"/>
            </a:xfrm>
            <a:prstGeom prst="rect">
              <a:avLst/>
            </a:prstGeom>
          </p:spPr>
          <p:txBody>
            <a:bodyPr anchor="ctr" rtlCol="false" tIns="50800" lIns="50800" bIns="50800" rIns="50800"/>
            <a:lstStyle/>
            <a:p>
              <a:pPr algn="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484439" y="3415368"/>
            <a:ext cx="8319088" cy="5206256"/>
          </a:xfrm>
          <a:custGeom>
            <a:avLst/>
            <a:gdLst/>
            <a:ahLst/>
            <a:cxnLst/>
            <a:rect r="r" b="b" t="t" l="l"/>
            <a:pathLst>
              <a:path h="5206256" w="8319088">
                <a:moveTo>
                  <a:pt x="0" y="0"/>
                </a:moveTo>
                <a:lnTo>
                  <a:pt x="8319087" y="0"/>
                </a:lnTo>
                <a:lnTo>
                  <a:pt x="8319087" y="5206256"/>
                </a:lnTo>
                <a:lnTo>
                  <a:pt x="0" y="5206256"/>
                </a:lnTo>
                <a:lnTo>
                  <a:pt x="0" y="0"/>
                </a:lnTo>
                <a:close/>
              </a:path>
            </a:pathLst>
          </a:custGeom>
          <a:blipFill>
            <a:blip r:embed="rId4"/>
            <a:stretch>
              <a:fillRect l="0" t="0" r="0" b="0"/>
            </a:stretch>
          </a:blipFill>
        </p:spPr>
      </p:sp>
      <p:sp>
        <p:nvSpPr>
          <p:cNvPr name="TextBox 7" id="7"/>
          <p:cNvSpPr txBox="true"/>
          <p:nvPr/>
        </p:nvSpPr>
        <p:spPr>
          <a:xfrm rot="0">
            <a:off x="361825" y="1623541"/>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Các đối tượng xử lý và điều khiển </a:t>
            </a:r>
          </a:p>
        </p:txBody>
      </p:sp>
      <p:sp>
        <p:nvSpPr>
          <p:cNvPr name="TextBox 8" id="8"/>
          <p:cNvSpPr txBox="true"/>
          <p:nvPr/>
        </p:nvSpPr>
        <p:spPr>
          <a:xfrm rot="0">
            <a:off x="522776" y="454349"/>
            <a:ext cx="5690489"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Quản lý khách hàng</a:t>
            </a:r>
          </a:p>
        </p:txBody>
      </p:sp>
      <p:sp>
        <p:nvSpPr>
          <p:cNvPr name="TextBox 9" id="9"/>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TextBox 10" id="10"/>
          <p:cNvSpPr txBox="true"/>
          <p:nvPr/>
        </p:nvSpPr>
        <p:spPr>
          <a:xfrm rot="0">
            <a:off x="2475687" y="5076825"/>
            <a:ext cx="4415334"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Noto Sans Bold"/>
                <a:ea typeface="Noto Sans Bold"/>
                <a:cs typeface="Noto Sans Bold"/>
                <a:sym typeface="Noto Sans Bold"/>
              </a:rPr>
              <a:t>Lấy  mã khách hàng </a:t>
            </a:r>
          </a:p>
        </p:txBody>
      </p:sp>
    </p:spTree>
  </p:cSld>
  <p:clrMapOvr>
    <a:masterClrMapping/>
  </p:clrMapOvr>
  <p:transition spd="fast">
    <p:push dir="l"/>
  </p:transition>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8555972" y="-1620225"/>
            <a:ext cx="11306481" cy="12544227"/>
            <a:chOff x="0" y="0"/>
            <a:chExt cx="5510530" cy="6113780"/>
          </a:xfrm>
        </p:grpSpPr>
        <p:sp>
          <p:nvSpPr>
            <p:cNvPr name="Freeform 3" id="3"/>
            <p:cNvSpPr/>
            <p:nvPr/>
          </p:nvSpPr>
          <p:spPr>
            <a:xfrm flipH="false" flipV="false" rot="0">
              <a:off x="45720" y="49530"/>
              <a:ext cx="5420360" cy="6014720"/>
            </a:xfrm>
            <a:custGeom>
              <a:avLst/>
              <a:gdLst/>
              <a:ahLst/>
              <a:cxnLst/>
              <a:rect r="r" b="b" t="t" l="l"/>
              <a:pathLst>
                <a:path h="6014720" w="5420360">
                  <a:moveTo>
                    <a:pt x="5148580" y="3408680"/>
                  </a:moveTo>
                  <a:lnTo>
                    <a:pt x="5149850" y="3406140"/>
                  </a:lnTo>
                  <a:cubicBezTo>
                    <a:pt x="5322570" y="3082290"/>
                    <a:pt x="5420360" y="2711450"/>
                    <a:pt x="5420360" y="2319020"/>
                  </a:cubicBezTo>
                  <a:cubicBezTo>
                    <a:pt x="5420360" y="1038860"/>
                    <a:pt x="4381500" y="0"/>
                    <a:pt x="3101340" y="0"/>
                  </a:cubicBezTo>
                  <a:cubicBezTo>
                    <a:pt x="2259330" y="0"/>
                    <a:pt x="1521460" y="449580"/>
                    <a:pt x="1115060" y="1121410"/>
                  </a:cubicBezTo>
                  <a:cubicBezTo>
                    <a:pt x="1094740" y="1155700"/>
                    <a:pt x="1075690" y="1188720"/>
                    <a:pt x="1056640" y="1224280"/>
                  </a:cubicBezTo>
                  <a:lnTo>
                    <a:pt x="328930" y="2503170"/>
                  </a:lnTo>
                  <a:cubicBezTo>
                    <a:pt x="308610" y="2536190"/>
                    <a:pt x="290830" y="2569210"/>
                    <a:pt x="271780" y="2603500"/>
                  </a:cubicBezTo>
                  <a:lnTo>
                    <a:pt x="271780" y="2604770"/>
                  </a:lnTo>
                  <a:cubicBezTo>
                    <a:pt x="97790" y="2929890"/>
                    <a:pt x="0" y="3300730"/>
                    <a:pt x="0" y="3695700"/>
                  </a:cubicBezTo>
                  <a:cubicBezTo>
                    <a:pt x="0" y="4975860"/>
                    <a:pt x="1038860" y="6014720"/>
                    <a:pt x="2319020" y="6014720"/>
                  </a:cubicBezTo>
                  <a:cubicBezTo>
                    <a:pt x="3243580" y="6014720"/>
                    <a:pt x="4042410" y="5472430"/>
                    <a:pt x="4414520" y="4688840"/>
                  </a:cubicBezTo>
                  <a:lnTo>
                    <a:pt x="5077460" y="3533140"/>
                  </a:lnTo>
                  <a:cubicBezTo>
                    <a:pt x="5101590" y="3492500"/>
                    <a:pt x="5125720" y="3450590"/>
                    <a:pt x="5148580" y="3408680"/>
                  </a:cubicBezTo>
                  <a:close/>
                </a:path>
              </a:pathLst>
            </a:custGeom>
            <a:blipFill>
              <a:blip r:embed="rId2"/>
              <a:stretch>
                <a:fillRect l="-33148" t="0" r="-33148" b="0"/>
              </a:stretch>
            </a:blipFill>
          </p:spPr>
        </p:sp>
      </p:grpSp>
      <p:grpSp>
        <p:nvGrpSpPr>
          <p:cNvPr name="Group 4" id="4"/>
          <p:cNvGrpSpPr/>
          <p:nvPr/>
        </p:nvGrpSpPr>
        <p:grpSpPr>
          <a:xfrm rot="0">
            <a:off x="1028700" y="3236622"/>
            <a:ext cx="7253504" cy="4156683"/>
            <a:chOff x="0" y="0"/>
            <a:chExt cx="9671339" cy="5542244"/>
          </a:xfrm>
        </p:grpSpPr>
        <p:sp>
          <p:nvSpPr>
            <p:cNvPr name="TextBox 5" id="5"/>
            <p:cNvSpPr txBox="true"/>
            <p:nvPr/>
          </p:nvSpPr>
          <p:spPr>
            <a:xfrm rot="0">
              <a:off x="0" y="76200"/>
              <a:ext cx="9671339" cy="4502573"/>
            </a:xfrm>
            <a:prstGeom prst="rect">
              <a:avLst/>
            </a:prstGeom>
          </p:spPr>
          <p:txBody>
            <a:bodyPr anchor="t" rtlCol="false" tIns="0" lIns="0" bIns="0" rIns="0">
              <a:spAutoFit/>
            </a:bodyPr>
            <a:lstStyle/>
            <a:p>
              <a:pPr algn="l" marL="0" indent="0" lvl="0">
                <a:lnSpc>
                  <a:spcPts val="8800"/>
                </a:lnSpc>
              </a:pPr>
              <a:r>
                <a:rPr lang="en-US" sz="8000" u="none">
                  <a:solidFill>
                    <a:srgbClr val="000000"/>
                  </a:solidFill>
                  <a:latin typeface="Paytone One"/>
                  <a:ea typeface="Paytone One"/>
                  <a:cs typeface="Paytone One"/>
                  <a:sym typeface="Paytone One"/>
                </a:rPr>
                <a:t>Ứng dụng quản lý sản phẩm</a:t>
              </a:r>
            </a:p>
          </p:txBody>
        </p:sp>
        <p:sp>
          <p:nvSpPr>
            <p:cNvPr name="TextBox 6" id="6"/>
            <p:cNvSpPr txBox="true"/>
            <p:nvPr/>
          </p:nvSpPr>
          <p:spPr>
            <a:xfrm rot="0">
              <a:off x="0" y="5013290"/>
              <a:ext cx="9601052" cy="528955"/>
            </a:xfrm>
            <a:prstGeom prst="rect">
              <a:avLst/>
            </a:prstGeom>
          </p:spPr>
          <p:txBody>
            <a:bodyPr anchor="t" rtlCol="false" tIns="0" lIns="0" bIns="0" rIns="0">
              <a:spAutoFit/>
            </a:bodyPr>
            <a:lstStyle/>
            <a:p>
              <a:pPr algn="l">
                <a:lnSpc>
                  <a:spcPts val="3479"/>
                </a:lnSpc>
              </a:pPr>
            </a:p>
          </p:txBody>
        </p:sp>
      </p:grpSp>
    </p:spTree>
  </p:cSld>
  <p:clrMapOvr>
    <a:masterClrMapping/>
  </p:clrMapOvr>
  <p:transition spd="fast">
    <p:push dir="l"/>
  </p:transition>
</p:sld>
</file>

<file path=ppt/slides/slide49.xml><?xml version="1.0" encoding="utf-8"?>
<p:sld xmlns:p="http://schemas.openxmlformats.org/presentationml/2006/main" xmlns:a="http://schemas.openxmlformats.org/drawingml/2006/main">
  <p:cSld>
    <p:bg>
      <p:bgPr>
        <a:solidFill>
          <a:srgbClr val="FFF8ED"/>
        </a:solidFill>
      </p:bgPr>
    </p:bg>
    <p:spTree>
      <p:nvGrpSpPr>
        <p:cNvPr id="1" name=""/>
        <p:cNvGrpSpPr/>
        <p:nvPr/>
      </p:nvGrpSpPr>
      <p:grpSpPr>
        <a:xfrm>
          <a:off x="0" y="0"/>
          <a:ext cx="0" cy="0"/>
          <a:chOff x="0" y="0"/>
          <a:chExt cx="0" cy="0"/>
        </a:xfrm>
      </p:grpSpPr>
      <p:sp>
        <p:nvSpPr>
          <p:cNvPr name="TextBox 2" id="2"/>
          <p:cNvSpPr txBox="true"/>
          <p:nvPr/>
        </p:nvSpPr>
        <p:spPr>
          <a:xfrm rot="0">
            <a:off x="2707314" y="2742307"/>
            <a:ext cx="12873372" cy="786258"/>
          </a:xfrm>
          <a:prstGeom prst="rect">
            <a:avLst/>
          </a:prstGeom>
        </p:spPr>
        <p:txBody>
          <a:bodyPr anchor="t" rtlCol="false" tIns="0" lIns="0" bIns="0" rIns="0">
            <a:spAutoFit/>
          </a:bodyPr>
          <a:lstStyle/>
          <a:p>
            <a:pPr algn="ctr">
              <a:lnSpc>
                <a:spcPts val="6457"/>
              </a:lnSpc>
              <a:spcBef>
                <a:spcPct val="0"/>
              </a:spcBef>
            </a:pPr>
            <a:r>
              <a:rPr lang="en-US" sz="4612" spc="-50">
                <a:solidFill>
                  <a:srgbClr val="000000"/>
                </a:solidFill>
                <a:latin typeface="Paytone One"/>
                <a:ea typeface="Paytone One"/>
                <a:cs typeface="Paytone One"/>
                <a:sym typeface="Paytone One"/>
              </a:rPr>
              <a:t>Các Store Procedured  của Quản lý sản phẩm </a:t>
            </a:r>
          </a:p>
        </p:txBody>
      </p:sp>
      <p:sp>
        <p:nvSpPr>
          <p:cNvPr name="TextBox 3" id="3"/>
          <p:cNvSpPr txBox="true"/>
          <p:nvPr/>
        </p:nvSpPr>
        <p:spPr>
          <a:xfrm rot="0">
            <a:off x="4823899" y="4465067"/>
            <a:ext cx="8109258" cy="907554"/>
          </a:xfrm>
          <a:prstGeom prst="rect">
            <a:avLst/>
          </a:prstGeom>
        </p:spPr>
        <p:txBody>
          <a:bodyPr anchor="t" rtlCol="false" tIns="0" lIns="0" bIns="0" rIns="0">
            <a:spAutoFit/>
          </a:bodyPr>
          <a:lstStyle/>
          <a:p>
            <a:pPr algn="ctr">
              <a:lnSpc>
                <a:spcPts val="7488"/>
              </a:lnSpc>
              <a:spcBef>
                <a:spcPct val="0"/>
              </a:spcBef>
            </a:pPr>
            <a:r>
              <a:rPr lang="en-US" sz="5348" spc="-58">
                <a:solidFill>
                  <a:srgbClr val="000000"/>
                </a:solidFill>
                <a:latin typeface="Paytone One"/>
                <a:ea typeface="Paytone One"/>
                <a:cs typeface="Paytone One"/>
                <a:sym typeface="Paytone One"/>
              </a:rPr>
              <a:t>Phần quản lý sản phẩm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TextBox 2" id="2"/>
          <p:cNvSpPr txBox="true"/>
          <p:nvPr/>
        </p:nvSpPr>
        <p:spPr>
          <a:xfrm rot="0">
            <a:off x="1576185" y="1612390"/>
            <a:ext cx="15958332"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Xây dựng hệ quản trị cơ sở dữ liệu cho hệ thống bán hàng thời trang</a:t>
            </a:r>
          </a:p>
        </p:txBody>
      </p:sp>
      <p:grpSp>
        <p:nvGrpSpPr>
          <p:cNvPr name="Group 3" id="3"/>
          <p:cNvGrpSpPr/>
          <p:nvPr/>
        </p:nvGrpSpPr>
        <p:grpSpPr>
          <a:xfrm rot="0">
            <a:off x="-782016" y="2574200"/>
            <a:ext cx="19852031" cy="8237481"/>
            <a:chOff x="0" y="0"/>
            <a:chExt cx="5228518" cy="2169542"/>
          </a:xfrm>
        </p:grpSpPr>
        <p:sp>
          <p:nvSpPr>
            <p:cNvPr name="Freeform 4" id="4"/>
            <p:cNvSpPr/>
            <p:nvPr/>
          </p:nvSpPr>
          <p:spPr>
            <a:xfrm flipH="false" flipV="false" rot="0">
              <a:off x="0" y="0"/>
              <a:ext cx="5228518" cy="2169542"/>
            </a:xfrm>
            <a:custGeom>
              <a:avLst/>
              <a:gdLst/>
              <a:ahLst/>
              <a:cxnLst/>
              <a:rect r="r" b="b" t="t" l="l"/>
              <a:pathLst>
                <a:path h="2169542" w="5228518">
                  <a:moveTo>
                    <a:pt x="38998" y="0"/>
                  </a:moveTo>
                  <a:lnTo>
                    <a:pt x="5189520" y="0"/>
                  </a:lnTo>
                  <a:cubicBezTo>
                    <a:pt x="5199863" y="0"/>
                    <a:pt x="5209783" y="4109"/>
                    <a:pt x="5217096" y="11422"/>
                  </a:cubicBezTo>
                  <a:cubicBezTo>
                    <a:pt x="5224410" y="18736"/>
                    <a:pt x="5228518" y="28655"/>
                    <a:pt x="5228518" y="38998"/>
                  </a:cubicBezTo>
                  <a:lnTo>
                    <a:pt x="5228518" y="2130544"/>
                  </a:lnTo>
                  <a:cubicBezTo>
                    <a:pt x="5228518" y="2140887"/>
                    <a:pt x="5224410" y="2150807"/>
                    <a:pt x="5217096" y="2158120"/>
                  </a:cubicBezTo>
                  <a:cubicBezTo>
                    <a:pt x="5209783" y="2165434"/>
                    <a:pt x="5199863" y="2169542"/>
                    <a:pt x="5189520" y="2169542"/>
                  </a:cubicBezTo>
                  <a:lnTo>
                    <a:pt x="38998" y="2169542"/>
                  </a:lnTo>
                  <a:cubicBezTo>
                    <a:pt x="28655" y="2169542"/>
                    <a:pt x="18736" y="2165434"/>
                    <a:pt x="11422" y="2158120"/>
                  </a:cubicBezTo>
                  <a:cubicBezTo>
                    <a:pt x="4109" y="2150807"/>
                    <a:pt x="0" y="2140887"/>
                    <a:pt x="0" y="2130544"/>
                  </a:cubicBezTo>
                  <a:lnTo>
                    <a:pt x="0" y="38998"/>
                  </a:lnTo>
                  <a:cubicBezTo>
                    <a:pt x="0" y="28655"/>
                    <a:pt x="4109" y="18736"/>
                    <a:pt x="11422" y="11422"/>
                  </a:cubicBezTo>
                  <a:cubicBezTo>
                    <a:pt x="18736" y="4109"/>
                    <a:pt x="28655" y="0"/>
                    <a:pt x="38998" y="0"/>
                  </a:cubicBezTo>
                  <a:close/>
                </a:path>
              </a:pathLst>
            </a:custGeom>
            <a:solidFill>
              <a:srgbClr val="FFFFFF"/>
            </a:solidFill>
            <a:ln w="38100" cap="rnd">
              <a:solidFill>
                <a:srgbClr val="000000"/>
              </a:solidFill>
              <a:prstDash val="dash"/>
              <a:round/>
            </a:ln>
          </p:spPr>
        </p:sp>
        <p:sp>
          <p:nvSpPr>
            <p:cNvPr name="TextBox 5" id="5"/>
            <p:cNvSpPr txBox="true"/>
            <p:nvPr/>
          </p:nvSpPr>
          <p:spPr>
            <a:xfrm>
              <a:off x="0" y="-19050"/>
              <a:ext cx="5228518" cy="2188592"/>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356324" y="320964"/>
            <a:ext cx="4147827" cy="514350"/>
          </a:xfrm>
          <a:prstGeom prst="rect">
            <a:avLst/>
          </a:prstGeom>
        </p:spPr>
        <p:txBody>
          <a:bodyPr anchor="t" rtlCol="false" tIns="0" lIns="0" bIns="0" rIns="0">
            <a:spAutoFit/>
          </a:bodyPr>
          <a:lstStyle/>
          <a:p>
            <a:pPr algn="ctr">
              <a:lnSpc>
                <a:spcPts val="4200"/>
              </a:lnSpc>
            </a:pPr>
            <a:r>
              <a:rPr lang="en-US" sz="3000">
                <a:solidFill>
                  <a:srgbClr val="000000"/>
                </a:solidFill>
                <a:latin typeface="Paytone One"/>
                <a:ea typeface="Paytone One"/>
                <a:cs typeface="Paytone One"/>
                <a:sym typeface="Paytone One"/>
              </a:rPr>
              <a:t>Giới thiệu về đề tài</a:t>
            </a:r>
          </a:p>
        </p:txBody>
      </p:sp>
      <p:sp>
        <p:nvSpPr>
          <p:cNvPr name="TextBox 8" id="8"/>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grpSp>
        <p:nvGrpSpPr>
          <p:cNvPr name="Group 9" id="9"/>
          <p:cNvGrpSpPr/>
          <p:nvPr/>
        </p:nvGrpSpPr>
        <p:grpSpPr>
          <a:xfrm rot="0">
            <a:off x="1224745" y="6147130"/>
            <a:ext cx="16398055" cy="2742564"/>
            <a:chOff x="0" y="0"/>
            <a:chExt cx="21864073" cy="3656752"/>
          </a:xfrm>
        </p:grpSpPr>
        <p:sp>
          <p:nvSpPr>
            <p:cNvPr name="TextBox 10" id="10"/>
            <p:cNvSpPr txBox="true"/>
            <p:nvPr/>
          </p:nvSpPr>
          <p:spPr>
            <a:xfrm rot="0">
              <a:off x="0" y="856402"/>
              <a:ext cx="21864073" cy="2800350"/>
            </a:xfrm>
            <a:prstGeom prst="rect">
              <a:avLst/>
            </a:prstGeom>
          </p:spPr>
          <p:txBody>
            <a:bodyPr anchor="t" rtlCol="false" tIns="0" lIns="0" bIns="0" rIns="0">
              <a:spAutoFit/>
            </a:bodyPr>
            <a:lstStyle/>
            <a:p>
              <a:pPr algn="l">
                <a:lnSpc>
                  <a:spcPts val="4200"/>
                </a:lnSpc>
              </a:pPr>
              <a:r>
                <a:rPr lang="en-US" sz="3000" spc="-32">
                  <a:solidFill>
                    <a:srgbClr val="000000"/>
                  </a:solidFill>
                  <a:latin typeface="Paytone One"/>
                  <a:ea typeface="Paytone One"/>
                  <a:cs typeface="Paytone One"/>
                  <a:sym typeface="Paytone One"/>
                </a:rPr>
                <a:t>Thiết kế, triển khai và xây dựng một hệ cơ sở dữ liệu hoàn chỉnh, tối ưu cho website thương mại điện tử về thời trang, đáp ứng các yêu cầu về quản lý sản phẩm, khách hàng, đơn hàng và đảm bảo an toàn dữ liệu</a:t>
              </a:r>
            </a:p>
            <a:p>
              <a:pPr algn="l">
                <a:lnSpc>
                  <a:spcPts val="4200"/>
                </a:lnSpc>
              </a:pPr>
            </a:p>
          </p:txBody>
        </p:sp>
        <p:sp>
          <p:nvSpPr>
            <p:cNvPr name="TextBox 11" id="11"/>
            <p:cNvSpPr txBox="true"/>
            <p:nvPr/>
          </p:nvSpPr>
          <p:spPr>
            <a:xfrm rot="0">
              <a:off x="223286" y="-66675"/>
              <a:ext cx="2339499" cy="751627"/>
            </a:xfrm>
            <a:prstGeom prst="rect">
              <a:avLst/>
            </a:prstGeom>
          </p:spPr>
          <p:txBody>
            <a:bodyPr anchor="t" rtlCol="false" tIns="0" lIns="0" bIns="0" rIns="0">
              <a:spAutoFit/>
            </a:bodyPr>
            <a:lstStyle/>
            <a:p>
              <a:pPr algn="ctr">
                <a:lnSpc>
                  <a:spcPts val="4760"/>
                </a:lnSpc>
                <a:spcBef>
                  <a:spcPct val="0"/>
                </a:spcBef>
              </a:pPr>
              <a:r>
                <a:rPr lang="en-US" sz="3400" spc="-37">
                  <a:solidFill>
                    <a:srgbClr val="000000"/>
                  </a:solidFill>
                  <a:latin typeface="Paytone One"/>
                  <a:ea typeface="Paytone One"/>
                  <a:cs typeface="Paytone One"/>
                  <a:sym typeface="Paytone One"/>
                </a:rPr>
                <a:t>Mục tiêu</a:t>
              </a:r>
            </a:p>
          </p:txBody>
        </p:sp>
      </p:grpSp>
      <p:grpSp>
        <p:nvGrpSpPr>
          <p:cNvPr name="Group 12" id="12"/>
          <p:cNvGrpSpPr/>
          <p:nvPr/>
        </p:nvGrpSpPr>
        <p:grpSpPr>
          <a:xfrm rot="0">
            <a:off x="1356324" y="2956255"/>
            <a:ext cx="16134897" cy="2686050"/>
            <a:chOff x="0" y="0"/>
            <a:chExt cx="21513196" cy="3581400"/>
          </a:xfrm>
        </p:grpSpPr>
        <p:sp>
          <p:nvSpPr>
            <p:cNvPr name="TextBox 13" id="13"/>
            <p:cNvSpPr txBox="true"/>
            <p:nvPr/>
          </p:nvSpPr>
          <p:spPr>
            <a:xfrm rot="0">
              <a:off x="0" y="-57150"/>
              <a:ext cx="4858888" cy="666750"/>
            </a:xfrm>
            <a:prstGeom prst="rect">
              <a:avLst/>
            </a:prstGeom>
          </p:spPr>
          <p:txBody>
            <a:bodyPr anchor="t" rtlCol="false" tIns="0" lIns="0" bIns="0" rIns="0">
              <a:spAutoFit/>
            </a:bodyPr>
            <a:lstStyle/>
            <a:p>
              <a:pPr algn="l">
                <a:lnSpc>
                  <a:spcPts val="4200"/>
                </a:lnSpc>
                <a:spcBef>
                  <a:spcPct val="0"/>
                </a:spcBef>
              </a:pPr>
              <a:r>
                <a:rPr lang="en-US" sz="3000" spc="-32">
                  <a:solidFill>
                    <a:srgbClr val="000000"/>
                  </a:solidFill>
                  <a:latin typeface="Paytone One"/>
                  <a:ea typeface="Paytone One"/>
                  <a:cs typeface="Paytone One"/>
                  <a:sym typeface="Paytone One"/>
                </a:rPr>
                <a:t>Lý do chọn đề tài</a:t>
              </a:r>
            </a:p>
          </p:txBody>
        </p:sp>
        <p:sp>
          <p:nvSpPr>
            <p:cNvPr name="TextBox 14" id="14"/>
            <p:cNvSpPr txBox="true"/>
            <p:nvPr/>
          </p:nvSpPr>
          <p:spPr>
            <a:xfrm rot="0">
              <a:off x="0" y="1492250"/>
              <a:ext cx="21513196" cy="2089150"/>
            </a:xfrm>
            <a:prstGeom prst="rect">
              <a:avLst/>
            </a:prstGeom>
          </p:spPr>
          <p:txBody>
            <a:bodyPr anchor="t" rtlCol="false" tIns="0" lIns="0" bIns="0" rIns="0">
              <a:spAutoFit/>
            </a:bodyPr>
            <a:lstStyle/>
            <a:p>
              <a:pPr algn="l">
                <a:lnSpc>
                  <a:spcPts val="4200"/>
                </a:lnSpc>
                <a:spcBef>
                  <a:spcPct val="0"/>
                </a:spcBef>
              </a:pPr>
              <a:r>
                <a:rPr lang="en-US" sz="3000" spc="-32">
                  <a:solidFill>
                    <a:srgbClr val="000000"/>
                  </a:solidFill>
                  <a:latin typeface="Paytone One"/>
                  <a:ea typeface="Paytone One"/>
                  <a:cs typeface="Paytone One"/>
                  <a:sym typeface="Paytone One"/>
                </a:rPr>
                <a:t>Đề tài mang tính cấp thiết và phù hợp với xu hướng phát triển của thị trường, dễ tiếp cận.  Có độ phức tạp phù hợp, khả năng tái sử dụng, mở rộng cao và tính ứng dụng thực tế  </a:t>
              </a:r>
            </a:p>
          </p:txBody>
        </p:sp>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0">
            <a:off x="645551" y="2358140"/>
            <a:ext cx="7351404" cy="5902561"/>
          </a:xfrm>
          <a:custGeom>
            <a:avLst/>
            <a:gdLst/>
            <a:ahLst/>
            <a:cxnLst/>
            <a:rect r="r" b="b" t="t" l="l"/>
            <a:pathLst>
              <a:path h="5902561" w="7351404">
                <a:moveTo>
                  <a:pt x="0" y="0"/>
                </a:moveTo>
                <a:lnTo>
                  <a:pt x="7351404" y="0"/>
                </a:lnTo>
                <a:lnTo>
                  <a:pt x="7351404" y="5902561"/>
                </a:lnTo>
                <a:lnTo>
                  <a:pt x="0" y="5902561"/>
                </a:lnTo>
                <a:lnTo>
                  <a:pt x="0" y="0"/>
                </a:lnTo>
                <a:close/>
              </a:path>
            </a:pathLst>
          </a:custGeom>
          <a:blipFill>
            <a:blip r:embed="rId2"/>
            <a:stretch>
              <a:fillRect l="0" t="0" r="0" b="-3373"/>
            </a:stretch>
          </a:blipFill>
        </p:spPr>
      </p:sp>
      <p:sp>
        <p:nvSpPr>
          <p:cNvPr name="TextBox 3" id="3"/>
          <p:cNvSpPr txBox="true"/>
          <p:nvPr/>
        </p:nvSpPr>
        <p:spPr>
          <a:xfrm rot="0">
            <a:off x="10211297" y="3840053"/>
            <a:ext cx="6095048" cy="613409"/>
          </a:xfrm>
          <a:prstGeom prst="rect">
            <a:avLst/>
          </a:prstGeom>
        </p:spPr>
        <p:txBody>
          <a:bodyPr anchor="t" rtlCol="false" tIns="0" lIns="0" bIns="0" rIns="0">
            <a:spAutoFit/>
          </a:bodyPr>
          <a:lstStyle/>
          <a:p>
            <a:pPr algn="ctr">
              <a:lnSpc>
                <a:spcPts val="5040"/>
              </a:lnSpc>
              <a:spcBef>
                <a:spcPct val="0"/>
              </a:spcBef>
            </a:pPr>
            <a:r>
              <a:rPr lang="en-US" sz="3600" spc="-39">
                <a:solidFill>
                  <a:srgbClr val="000000"/>
                </a:solidFill>
                <a:latin typeface="Paytone One"/>
                <a:ea typeface="Paytone One"/>
                <a:cs typeface="Paytone One"/>
                <a:sym typeface="Paytone One"/>
              </a:rPr>
              <a:t>Store Procedure Add Brand</a:t>
            </a:r>
          </a:p>
        </p:txBody>
      </p:sp>
      <p:sp>
        <p:nvSpPr>
          <p:cNvPr name="TextBox 4" id="4"/>
          <p:cNvSpPr txBox="true"/>
          <p:nvPr/>
        </p:nvSpPr>
        <p:spPr>
          <a:xfrm rot="0">
            <a:off x="8495113" y="5543500"/>
            <a:ext cx="9792887" cy="2527934"/>
          </a:xfrm>
          <a:prstGeom prst="rect">
            <a:avLst/>
          </a:prstGeom>
        </p:spPr>
        <p:txBody>
          <a:bodyPr anchor="t" rtlCol="false" tIns="0" lIns="0" bIns="0" rIns="0">
            <a:spAutoFit/>
          </a:bodyPr>
          <a:lstStyle/>
          <a:p>
            <a:pPr algn="ctr">
              <a:lnSpc>
                <a:spcPts val="5040"/>
              </a:lnSpc>
              <a:spcBef>
                <a:spcPct val="0"/>
              </a:spcBef>
            </a:pPr>
            <a:r>
              <a:rPr lang="en-US" sz="3600" spc="-39">
                <a:solidFill>
                  <a:srgbClr val="000000"/>
                </a:solidFill>
                <a:latin typeface="Paytone One"/>
                <a:ea typeface="Paytone One"/>
                <a:cs typeface="Paytone One"/>
                <a:sym typeface="Paytone One"/>
              </a:rPr>
              <a:t>Nhiệm vụ của Brand này là thêm vào một thương hiệu mới và sẽ thông báo “Thêm hãng thời trang thành công” còn nếu lỗi thì trả về 1 error message </a:t>
            </a:r>
          </a:p>
        </p:txBody>
      </p:sp>
      <p:sp>
        <p:nvSpPr>
          <p:cNvPr name="TextBox 5" id="5"/>
          <p:cNvSpPr txBox="true"/>
          <p:nvPr/>
        </p:nvSpPr>
        <p:spPr>
          <a:xfrm rot="0">
            <a:off x="6096476" y="625930"/>
            <a:ext cx="6095048" cy="613409"/>
          </a:xfrm>
          <a:prstGeom prst="rect">
            <a:avLst/>
          </a:prstGeom>
        </p:spPr>
        <p:txBody>
          <a:bodyPr anchor="t" rtlCol="false" tIns="0" lIns="0" bIns="0" rIns="0">
            <a:spAutoFit/>
          </a:bodyPr>
          <a:lstStyle/>
          <a:p>
            <a:pPr algn="ctr">
              <a:lnSpc>
                <a:spcPts val="5040"/>
              </a:lnSpc>
              <a:spcBef>
                <a:spcPct val="0"/>
              </a:spcBef>
            </a:pPr>
            <a:r>
              <a:rPr lang="en-US" sz="3600" spc="-39">
                <a:solidFill>
                  <a:srgbClr val="000000"/>
                </a:solidFill>
                <a:latin typeface="Paytone One"/>
                <a:ea typeface="Paytone One"/>
                <a:cs typeface="Paytone One"/>
                <a:sym typeface="Paytone One"/>
              </a:rPr>
              <a:t>Hãng thời trang (Brand)</a:t>
            </a:r>
          </a:p>
        </p:txBody>
      </p:sp>
    </p:spTree>
  </p:cSld>
  <p:clrMapOvr>
    <a:masterClrMapping/>
  </p:clrMapOvr>
</p:sld>
</file>

<file path=ppt/slides/slide51.xml><?xml version="1.0" encoding="utf-8"?>
<p:sld xmlns:p="http://schemas.openxmlformats.org/presentationml/2006/main" xmlns:a="http://schemas.openxmlformats.org/drawingml/2006/main">
  <p:cSld>
    <p:bg>
      <p:bgPr>
        <a:solidFill>
          <a:srgbClr val="2D446E"/>
        </a:solidFill>
      </p:bgPr>
    </p:bg>
    <p:spTree>
      <p:nvGrpSpPr>
        <p:cNvPr id="1" name=""/>
        <p:cNvGrpSpPr/>
        <p:nvPr/>
      </p:nvGrpSpPr>
      <p:grpSpPr>
        <a:xfrm>
          <a:off x="0" y="0"/>
          <a:ext cx="0" cy="0"/>
          <a:chOff x="0" y="0"/>
          <a:chExt cx="0" cy="0"/>
        </a:xfrm>
      </p:grpSpPr>
      <p:grpSp>
        <p:nvGrpSpPr>
          <p:cNvPr name="Group 2" id="2"/>
          <p:cNvGrpSpPr/>
          <p:nvPr/>
        </p:nvGrpSpPr>
        <p:grpSpPr>
          <a:xfrm rot="0">
            <a:off x="1084558" y="1028700"/>
            <a:ext cx="16118884" cy="8229600"/>
            <a:chOff x="0" y="0"/>
            <a:chExt cx="18076586" cy="9229117"/>
          </a:xfrm>
        </p:grpSpPr>
        <p:sp>
          <p:nvSpPr>
            <p:cNvPr name="Freeform 3" id="3"/>
            <p:cNvSpPr/>
            <p:nvPr/>
          </p:nvSpPr>
          <p:spPr>
            <a:xfrm flipH="false" flipV="false" rot="0">
              <a:off x="178" y="165"/>
              <a:ext cx="18076436" cy="9229191"/>
            </a:xfrm>
            <a:custGeom>
              <a:avLst/>
              <a:gdLst/>
              <a:ahLst/>
              <a:cxnLst/>
              <a:rect r="r" b="b" t="t" l="l"/>
              <a:pathLst>
                <a:path h="9229191" w="18076436">
                  <a:moveTo>
                    <a:pt x="18067009" y="6937246"/>
                  </a:moveTo>
                  <a:cubicBezTo>
                    <a:pt x="18052531" y="8035025"/>
                    <a:pt x="18024973" y="8147928"/>
                    <a:pt x="17980777" y="8251814"/>
                  </a:cubicBezTo>
                  <a:cubicBezTo>
                    <a:pt x="17948137" y="8328395"/>
                    <a:pt x="17903053" y="8399769"/>
                    <a:pt x="17857459" y="8469238"/>
                  </a:cubicBezTo>
                  <a:cubicBezTo>
                    <a:pt x="17758146" y="8620749"/>
                    <a:pt x="17650196" y="8781785"/>
                    <a:pt x="17504907" y="8892910"/>
                  </a:cubicBezTo>
                  <a:cubicBezTo>
                    <a:pt x="17321393" y="9033118"/>
                    <a:pt x="17092157" y="9100555"/>
                    <a:pt x="16866732" y="9134591"/>
                  </a:cubicBezTo>
                  <a:cubicBezTo>
                    <a:pt x="16605367" y="9174088"/>
                    <a:pt x="16340699" y="9171167"/>
                    <a:pt x="16077047" y="9177136"/>
                  </a:cubicBezTo>
                  <a:cubicBezTo>
                    <a:pt x="15806536" y="9183359"/>
                    <a:pt x="15536407" y="9199234"/>
                    <a:pt x="15266279" y="9213839"/>
                  </a:cubicBezTo>
                  <a:cubicBezTo>
                    <a:pt x="2562555" y="9242795"/>
                    <a:pt x="1805381" y="9233397"/>
                    <a:pt x="1272743" y="9163166"/>
                  </a:cubicBezTo>
                  <a:cubicBezTo>
                    <a:pt x="821766" y="9103730"/>
                    <a:pt x="567766" y="8993367"/>
                    <a:pt x="266903" y="8631544"/>
                  </a:cubicBezTo>
                  <a:cubicBezTo>
                    <a:pt x="131394" y="8468603"/>
                    <a:pt x="34874" y="8272134"/>
                    <a:pt x="8966" y="8060552"/>
                  </a:cubicBezTo>
                  <a:cubicBezTo>
                    <a:pt x="-19736" y="4397708"/>
                    <a:pt x="20015" y="1073620"/>
                    <a:pt x="134823" y="872071"/>
                  </a:cubicBezTo>
                  <a:cubicBezTo>
                    <a:pt x="252552" y="665188"/>
                    <a:pt x="343611" y="502882"/>
                    <a:pt x="541858" y="367373"/>
                  </a:cubicBezTo>
                  <a:cubicBezTo>
                    <a:pt x="743661" y="229324"/>
                    <a:pt x="1074369" y="208115"/>
                    <a:pt x="1309573" y="147917"/>
                  </a:cubicBezTo>
                  <a:cubicBezTo>
                    <a:pt x="1373962" y="131407"/>
                    <a:pt x="1438859" y="116802"/>
                    <a:pt x="1504010" y="103721"/>
                  </a:cubicBezTo>
                  <a:cubicBezTo>
                    <a:pt x="1569034" y="90767"/>
                    <a:pt x="1753057" y="47968"/>
                    <a:pt x="1819224" y="43523"/>
                  </a:cubicBezTo>
                  <a:cubicBezTo>
                    <a:pt x="2115007" y="23711"/>
                    <a:pt x="2041347" y="39967"/>
                    <a:pt x="2169998" y="25362"/>
                  </a:cubicBezTo>
                  <a:cubicBezTo>
                    <a:pt x="2436317" y="-5118"/>
                    <a:pt x="2685999" y="8344"/>
                    <a:pt x="9279328" y="978"/>
                  </a:cubicBezTo>
                  <a:cubicBezTo>
                    <a:pt x="15398612" y="-6642"/>
                    <a:pt x="15724113" y="32982"/>
                    <a:pt x="15999959" y="25362"/>
                  </a:cubicBezTo>
                  <a:cubicBezTo>
                    <a:pt x="16263609" y="18123"/>
                    <a:pt x="16608414" y="36030"/>
                    <a:pt x="16871051" y="66129"/>
                  </a:cubicBezTo>
                  <a:cubicBezTo>
                    <a:pt x="17306153" y="115786"/>
                    <a:pt x="17553168" y="154521"/>
                    <a:pt x="17804247" y="533616"/>
                  </a:cubicBezTo>
                  <a:cubicBezTo>
                    <a:pt x="17868255" y="631660"/>
                    <a:pt x="17925532" y="734022"/>
                    <a:pt x="17971252" y="841972"/>
                  </a:cubicBezTo>
                  <a:cubicBezTo>
                    <a:pt x="18057484" y="1046315"/>
                    <a:pt x="18095711" y="1267295"/>
                    <a:pt x="18067009" y="6937246"/>
                  </a:cubicBezTo>
                  <a:close/>
                </a:path>
              </a:pathLst>
            </a:custGeom>
            <a:solidFill>
              <a:srgbClr val="FFF9F0"/>
            </a:solidFill>
          </p:spPr>
        </p:sp>
      </p:grpSp>
      <p:grpSp>
        <p:nvGrpSpPr>
          <p:cNvPr name="Group 4" id="4"/>
          <p:cNvGrpSpPr/>
          <p:nvPr/>
        </p:nvGrpSpPr>
        <p:grpSpPr>
          <a:xfrm rot="0">
            <a:off x="14533478" y="6532478"/>
            <a:ext cx="3754522" cy="3754522"/>
            <a:chOff x="0" y="0"/>
            <a:chExt cx="5006029" cy="5006029"/>
          </a:xfrm>
        </p:grpSpPr>
        <p:grpSp>
          <p:nvGrpSpPr>
            <p:cNvPr name="Group 5" id="5"/>
            <p:cNvGrpSpPr/>
            <p:nvPr/>
          </p:nvGrpSpPr>
          <p:grpSpPr>
            <a:xfrm rot="0">
              <a:off x="2503014" y="2503014"/>
              <a:ext cx="1251507" cy="1251507"/>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9F0"/>
              </a:solidFill>
            </p:spPr>
          </p:sp>
        </p:grpSp>
        <p:grpSp>
          <p:nvGrpSpPr>
            <p:cNvPr name="Group 7" id="7"/>
            <p:cNvGrpSpPr/>
            <p:nvPr/>
          </p:nvGrpSpPr>
          <p:grpSpPr>
            <a:xfrm rot="0">
              <a:off x="2503014" y="1251507"/>
              <a:ext cx="1251507" cy="1251507"/>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9F0"/>
              </a:solidFill>
            </p:spPr>
          </p:sp>
        </p:grpSp>
        <p:grpSp>
          <p:nvGrpSpPr>
            <p:cNvPr name="Group 9" id="9"/>
            <p:cNvGrpSpPr/>
            <p:nvPr/>
          </p:nvGrpSpPr>
          <p:grpSpPr>
            <a:xfrm rot="0">
              <a:off x="1251507" y="2503014"/>
              <a:ext cx="1251507" cy="1251507"/>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9F0"/>
              </a:solidFill>
            </p:spPr>
          </p:sp>
        </p:grpSp>
        <p:grpSp>
          <p:nvGrpSpPr>
            <p:cNvPr name="Group 11" id="11"/>
            <p:cNvGrpSpPr/>
            <p:nvPr/>
          </p:nvGrpSpPr>
          <p:grpSpPr>
            <a:xfrm rot="0">
              <a:off x="3754522" y="3754522"/>
              <a:ext cx="1251507" cy="1251507"/>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9F0"/>
              </a:solidFill>
            </p:spPr>
          </p:sp>
        </p:grpSp>
        <p:grpSp>
          <p:nvGrpSpPr>
            <p:cNvPr name="Group 13" id="13"/>
            <p:cNvGrpSpPr/>
            <p:nvPr/>
          </p:nvGrpSpPr>
          <p:grpSpPr>
            <a:xfrm rot="0">
              <a:off x="3754522" y="2503014"/>
              <a:ext cx="1251507" cy="1251507"/>
              <a:chOff x="0" y="0"/>
              <a:chExt cx="1913890" cy="1913890"/>
            </a:xfrm>
          </p:grpSpPr>
          <p:sp>
            <p:nvSpPr>
              <p:cNvPr name="Freeform 14" id="1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9F0"/>
              </a:solidFill>
            </p:spPr>
          </p:sp>
        </p:grpSp>
        <p:grpSp>
          <p:nvGrpSpPr>
            <p:cNvPr name="Group 15" id="15"/>
            <p:cNvGrpSpPr/>
            <p:nvPr/>
          </p:nvGrpSpPr>
          <p:grpSpPr>
            <a:xfrm rot="0">
              <a:off x="2503014" y="3754522"/>
              <a:ext cx="1251507" cy="1251507"/>
              <a:chOff x="0" y="0"/>
              <a:chExt cx="1913890" cy="1913890"/>
            </a:xfrm>
          </p:grpSpPr>
          <p:sp>
            <p:nvSpPr>
              <p:cNvPr name="Freeform 16" id="1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9F0"/>
              </a:solidFill>
            </p:spPr>
          </p:sp>
        </p:grpSp>
        <p:grpSp>
          <p:nvGrpSpPr>
            <p:cNvPr name="Group 17" id="17"/>
            <p:cNvGrpSpPr/>
            <p:nvPr/>
          </p:nvGrpSpPr>
          <p:grpSpPr>
            <a:xfrm rot="0">
              <a:off x="3754522" y="1251507"/>
              <a:ext cx="1251507" cy="1251507"/>
              <a:chOff x="0" y="0"/>
              <a:chExt cx="1913890" cy="1913890"/>
            </a:xfrm>
          </p:grpSpPr>
          <p:sp>
            <p:nvSpPr>
              <p:cNvPr name="Freeform 18" id="1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9F0"/>
              </a:solidFill>
            </p:spPr>
          </p:sp>
        </p:grpSp>
        <p:grpSp>
          <p:nvGrpSpPr>
            <p:cNvPr name="Group 19" id="19"/>
            <p:cNvGrpSpPr/>
            <p:nvPr/>
          </p:nvGrpSpPr>
          <p:grpSpPr>
            <a:xfrm rot="0">
              <a:off x="1251507" y="3754522"/>
              <a:ext cx="1251507" cy="1251507"/>
              <a:chOff x="0" y="0"/>
              <a:chExt cx="1913890" cy="1913890"/>
            </a:xfrm>
          </p:grpSpPr>
          <p:sp>
            <p:nvSpPr>
              <p:cNvPr name="Freeform 20" id="2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9F0"/>
              </a:solidFill>
            </p:spPr>
          </p:sp>
        </p:grpSp>
        <p:grpSp>
          <p:nvGrpSpPr>
            <p:cNvPr name="Group 21" id="21"/>
            <p:cNvGrpSpPr/>
            <p:nvPr/>
          </p:nvGrpSpPr>
          <p:grpSpPr>
            <a:xfrm rot="0">
              <a:off x="3754522" y="0"/>
              <a:ext cx="1251507" cy="1251507"/>
              <a:chOff x="0" y="0"/>
              <a:chExt cx="1913890" cy="1913890"/>
            </a:xfrm>
          </p:grpSpPr>
          <p:sp>
            <p:nvSpPr>
              <p:cNvPr name="Freeform 22" id="2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9F0"/>
              </a:solidFill>
            </p:spPr>
          </p:sp>
        </p:grpSp>
        <p:grpSp>
          <p:nvGrpSpPr>
            <p:cNvPr name="Group 23" id="23"/>
            <p:cNvGrpSpPr/>
            <p:nvPr/>
          </p:nvGrpSpPr>
          <p:grpSpPr>
            <a:xfrm rot="0">
              <a:off x="0" y="3754522"/>
              <a:ext cx="1251507" cy="1251507"/>
              <a:chOff x="0" y="0"/>
              <a:chExt cx="1913890" cy="1913890"/>
            </a:xfrm>
          </p:grpSpPr>
          <p:sp>
            <p:nvSpPr>
              <p:cNvPr name="Freeform 24" id="2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9F0"/>
              </a:solidFill>
            </p:spPr>
          </p:sp>
        </p:grpSp>
        <p:grpSp>
          <p:nvGrpSpPr>
            <p:cNvPr name="Group 25" id="25"/>
            <p:cNvGrpSpPr/>
            <p:nvPr/>
          </p:nvGrpSpPr>
          <p:grpSpPr>
            <a:xfrm rot="0">
              <a:off x="2503014" y="1251507"/>
              <a:ext cx="1251507" cy="1251507"/>
              <a:chOff x="0" y="0"/>
              <a:chExt cx="1913890" cy="1913890"/>
            </a:xfrm>
          </p:grpSpPr>
          <p:sp>
            <p:nvSpPr>
              <p:cNvPr name="Freeform 26" id="2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alpha val="0"/>
                </a:srgbClr>
              </a:solidFill>
            </p:spPr>
          </p:sp>
        </p:grpSp>
      </p:grpSp>
      <p:grpSp>
        <p:nvGrpSpPr>
          <p:cNvPr name="Group 27" id="27"/>
          <p:cNvGrpSpPr/>
          <p:nvPr/>
        </p:nvGrpSpPr>
        <p:grpSpPr>
          <a:xfrm rot="-10800000">
            <a:off x="0" y="0"/>
            <a:ext cx="3754522" cy="3754522"/>
            <a:chOff x="0" y="0"/>
            <a:chExt cx="5006029" cy="5006029"/>
          </a:xfrm>
        </p:grpSpPr>
        <p:grpSp>
          <p:nvGrpSpPr>
            <p:cNvPr name="Group 28" id="28"/>
            <p:cNvGrpSpPr/>
            <p:nvPr/>
          </p:nvGrpSpPr>
          <p:grpSpPr>
            <a:xfrm rot="0">
              <a:off x="2503014" y="2503014"/>
              <a:ext cx="1251507" cy="1251507"/>
              <a:chOff x="0" y="0"/>
              <a:chExt cx="1913890" cy="1913890"/>
            </a:xfrm>
          </p:grpSpPr>
          <p:sp>
            <p:nvSpPr>
              <p:cNvPr name="Freeform 29" id="2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9F0"/>
              </a:solidFill>
            </p:spPr>
          </p:sp>
        </p:grpSp>
        <p:grpSp>
          <p:nvGrpSpPr>
            <p:cNvPr name="Group 30" id="30"/>
            <p:cNvGrpSpPr/>
            <p:nvPr/>
          </p:nvGrpSpPr>
          <p:grpSpPr>
            <a:xfrm rot="0">
              <a:off x="2503014" y="1251507"/>
              <a:ext cx="1251507" cy="1251507"/>
              <a:chOff x="0" y="0"/>
              <a:chExt cx="1913890" cy="1913890"/>
            </a:xfrm>
          </p:grpSpPr>
          <p:sp>
            <p:nvSpPr>
              <p:cNvPr name="Freeform 31" id="3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9F0"/>
              </a:solidFill>
            </p:spPr>
          </p:sp>
        </p:grpSp>
        <p:grpSp>
          <p:nvGrpSpPr>
            <p:cNvPr name="Group 32" id="32"/>
            <p:cNvGrpSpPr/>
            <p:nvPr/>
          </p:nvGrpSpPr>
          <p:grpSpPr>
            <a:xfrm rot="0">
              <a:off x="1251507" y="2503014"/>
              <a:ext cx="1251507" cy="1251507"/>
              <a:chOff x="0" y="0"/>
              <a:chExt cx="1913890" cy="1913890"/>
            </a:xfrm>
          </p:grpSpPr>
          <p:sp>
            <p:nvSpPr>
              <p:cNvPr name="Freeform 33" id="3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9F0"/>
              </a:solidFill>
            </p:spPr>
          </p:sp>
        </p:grpSp>
        <p:grpSp>
          <p:nvGrpSpPr>
            <p:cNvPr name="Group 34" id="34"/>
            <p:cNvGrpSpPr/>
            <p:nvPr/>
          </p:nvGrpSpPr>
          <p:grpSpPr>
            <a:xfrm rot="0">
              <a:off x="3754522" y="3754522"/>
              <a:ext cx="1251507" cy="1251507"/>
              <a:chOff x="0" y="0"/>
              <a:chExt cx="1913890" cy="1913890"/>
            </a:xfrm>
          </p:grpSpPr>
          <p:sp>
            <p:nvSpPr>
              <p:cNvPr name="Freeform 35" id="3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9F0"/>
              </a:solidFill>
            </p:spPr>
          </p:sp>
        </p:grpSp>
        <p:grpSp>
          <p:nvGrpSpPr>
            <p:cNvPr name="Group 36" id="36"/>
            <p:cNvGrpSpPr/>
            <p:nvPr/>
          </p:nvGrpSpPr>
          <p:grpSpPr>
            <a:xfrm rot="0">
              <a:off x="3754522" y="2503014"/>
              <a:ext cx="1251507" cy="1251507"/>
              <a:chOff x="0" y="0"/>
              <a:chExt cx="1913890" cy="1913890"/>
            </a:xfrm>
          </p:grpSpPr>
          <p:sp>
            <p:nvSpPr>
              <p:cNvPr name="Freeform 37" id="3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9F0"/>
              </a:solidFill>
            </p:spPr>
          </p:sp>
        </p:grpSp>
        <p:grpSp>
          <p:nvGrpSpPr>
            <p:cNvPr name="Group 38" id="38"/>
            <p:cNvGrpSpPr/>
            <p:nvPr/>
          </p:nvGrpSpPr>
          <p:grpSpPr>
            <a:xfrm rot="0">
              <a:off x="2503014" y="3754522"/>
              <a:ext cx="1251507" cy="1251507"/>
              <a:chOff x="0" y="0"/>
              <a:chExt cx="1913890" cy="1913890"/>
            </a:xfrm>
          </p:grpSpPr>
          <p:sp>
            <p:nvSpPr>
              <p:cNvPr name="Freeform 39" id="3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9F0"/>
              </a:solidFill>
            </p:spPr>
          </p:sp>
        </p:grpSp>
        <p:grpSp>
          <p:nvGrpSpPr>
            <p:cNvPr name="Group 40" id="40"/>
            <p:cNvGrpSpPr/>
            <p:nvPr/>
          </p:nvGrpSpPr>
          <p:grpSpPr>
            <a:xfrm rot="0">
              <a:off x="3754522" y="1251507"/>
              <a:ext cx="1251507" cy="1251507"/>
              <a:chOff x="0" y="0"/>
              <a:chExt cx="1913890" cy="1913890"/>
            </a:xfrm>
          </p:grpSpPr>
          <p:sp>
            <p:nvSpPr>
              <p:cNvPr name="Freeform 41" id="4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9F0"/>
              </a:solidFill>
            </p:spPr>
          </p:sp>
        </p:grpSp>
        <p:grpSp>
          <p:nvGrpSpPr>
            <p:cNvPr name="Group 42" id="42"/>
            <p:cNvGrpSpPr/>
            <p:nvPr/>
          </p:nvGrpSpPr>
          <p:grpSpPr>
            <a:xfrm rot="0">
              <a:off x="1251507" y="3754522"/>
              <a:ext cx="1251507" cy="1251507"/>
              <a:chOff x="0" y="0"/>
              <a:chExt cx="1913890" cy="1913890"/>
            </a:xfrm>
          </p:grpSpPr>
          <p:sp>
            <p:nvSpPr>
              <p:cNvPr name="Freeform 43" id="4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9F0"/>
              </a:solidFill>
            </p:spPr>
          </p:sp>
        </p:grpSp>
        <p:grpSp>
          <p:nvGrpSpPr>
            <p:cNvPr name="Group 44" id="44"/>
            <p:cNvGrpSpPr/>
            <p:nvPr/>
          </p:nvGrpSpPr>
          <p:grpSpPr>
            <a:xfrm rot="0">
              <a:off x="3754522" y="0"/>
              <a:ext cx="1251507" cy="1251507"/>
              <a:chOff x="0" y="0"/>
              <a:chExt cx="1913890" cy="1913890"/>
            </a:xfrm>
          </p:grpSpPr>
          <p:sp>
            <p:nvSpPr>
              <p:cNvPr name="Freeform 45" id="4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9F0"/>
              </a:solidFill>
            </p:spPr>
          </p:sp>
        </p:grpSp>
        <p:grpSp>
          <p:nvGrpSpPr>
            <p:cNvPr name="Group 46" id="46"/>
            <p:cNvGrpSpPr/>
            <p:nvPr/>
          </p:nvGrpSpPr>
          <p:grpSpPr>
            <a:xfrm rot="0">
              <a:off x="0" y="3754522"/>
              <a:ext cx="1251507" cy="1251507"/>
              <a:chOff x="0" y="0"/>
              <a:chExt cx="1913890" cy="1913890"/>
            </a:xfrm>
          </p:grpSpPr>
          <p:sp>
            <p:nvSpPr>
              <p:cNvPr name="Freeform 47" id="4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9F0"/>
              </a:solidFill>
            </p:spPr>
          </p:sp>
        </p:grpSp>
        <p:grpSp>
          <p:nvGrpSpPr>
            <p:cNvPr name="Group 48" id="48"/>
            <p:cNvGrpSpPr/>
            <p:nvPr/>
          </p:nvGrpSpPr>
          <p:grpSpPr>
            <a:xfrm rot="0">
              <a:off x="2503014" y="1251507"/>
              <a:ext cx="1251507" cy="1251507"/>
              <a:chOff x="0" y="0"/>
              <a:chExt cx="1913890" cy="1913890"/>
            </a:xfrm>
          </p:grpSpPr>
          <p:sp>
            <p:nvSpPr>
              <p:cNvPr name="Freeform 49" id="4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alpha val="0"/>
                </a:srgbClr>
              </a:solidFill>
            </p:spPr>
          </p:sp>
        </p:grpSp>
      </p:grpSp>
      <p:sp>
        <p:nvSpPr>
          <p:cNvPr name="TextBox 50" id="50"/>
          <p:cNvSpPr txBox="true"/>
          <p:nvPr/>
        </p:nvSpPr>
        <p:spPr>
          <a:xfrm rot="0">
            <a:off x="1028700" y="4463415"/>
            <a:ext cx="16230600" cy="1226820"/>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2D446E"/>
                </a:solidFill>
                <a:latin typeface="Paytone One"/>
                <a:ea typeface="Paytone One"/>
                <a:cs typeface="Paytone One"/>
                <a:sym typeface="Paytone One"/>
              </a:rPr>
              <a:t>DEMO DỰ ÁN</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2D446E"/>
        </a:solidFill>
      </p:bgPr>
    </p:bg>
    <p:spTree>
      <p:nvGrpSpPr>
        <p:cNvPr id="1" name=""/>
        <p:cNvGrpSpPr/>
        <p:nvPr/>
      </p:nvGrpSpPr>
      <p:grpSpPr>
        <a:xfrm>
          <a:off x="0" y="0"/>
          <a:ext cx="0" cy="0"/>
          <a:chOff x="0" y="0"/>
          <a:chExt cx="0" cy="0"/>
        </a:xfrm>
      </p:grpSpPr>
      <p:grpSp>
        <p:nvGrpSpPr>
          <p:cNvPr name="Group 2" id="2"/>
          <p:cNvGrpSpPr/>
          <p:nvPr/>
        </p:nvGrpSpPr>
        <p:grpSpPr>
          <a:xfrm rot="0">
            <a:off x="1084558" y="1028700"/>
            <a:ext cx="16118884" cy="8229600"/>
            <a:chOff x="0" y="0"/>
            <a:chExt cx="18076586" cy="9229117"/>
          </a:xfrm>
        </p:grpSpPr>
        <p:sp>
          <p:nvSpPr>
            <p:cNvPr name="Freeform 3" id="3"/>
            <p:cNvSpPr/>
            <p:nvPr/>
          </p:nvSpPr>
          <p:spPr>
            <a:xfrm flipH="false" flipV="false" rot="0">
              <a:off x="178" y="165"/>
              <a:ext cx="18076436" cy="9229191"/>
            </a:xfrm>
            <a:custGeom>
              <a:avLst/>
              <a:gdLst/>
              <a:ahLst/>
              <a:cxnLst/>
              <a:rect r="r" b="b" t="t" l="l"/>
              <a:pathLst>
                <a:path h="9229191" w="18076436">
                  <a:moveTo>
                    <a:pt x="18067009" y="6937246"/>
                  </a:moveTo>
                  <a:cubicBezTo>
                    <a:pt x="18052531" y="8035025"/>
                    <a:pt x="18024973" y="8147928"/>
                    <a:pt x="17980777" y="8251814"/>
                  </a:cubicBezTo>
                  <a:cubicBezTo>
                    <a:pt x="17948137" y="8328395"/>
                    <a:pt x="17903053" y="8399769"/>
                    <a:pt x="17857459" y="8469238"/>
                  </a:cubicBezTo>
                  <a:cubicBezTo>
                    <a:pt x="17758146" y="8620749"/>
                    <a:pt x="17650196" y="8781785"/>
                    <a:pt x="17504907" y="8892910"/>
                  </a:cubicBezTo>
                  <a:cubicBezTo>
                    <a:pt x="17321393" y="9033118"/>
                    <a:pt x="17092157" y="9100555"/>
                    <a:pt x="16866732" y="9134591"/>
                  </a:cubicBezTo>
                  <a:cubicBezTo>
                    <a:pt x="16605367" y="9174088"/>
                    <a:pt x="16340699" y="9171167"/>
                    <a:pt x="16077047" y="9177136"/>
                  </a:cubicBezTo>
                  <a:cubicBezTo>
                    <a:pt x="15806536" y="9183359"/>
                    <a:pt x="15536407" y="9199234"/>
                    <a:pt x="15266279" y="9213839"/>
                  </a:cubicBezTo>
                  <a:cubicBezTo>
                    <a:pt x="2562555" y="9242795"/>
                    <a:pt x="1805381" y="9233397"/>
                    <a:pt x="1272743" y="9163166"/>
                  </a:cubicBezTo>
                  <a:cubicBezTo>
                    <a:pt x="821766" y="9103730"/>
                    <a:pt x="567766" y="8993367"/>
                    <a:pt x="266903" y="8631544"/>
                  </a:cubicBezTo>
                  <a:cubicBezTo>
                    <a:pt x="131394" y="8468603"/>
                    <a:pt x="34874" y="8272134"/>
                    <a:pt x="8966" y="8060552"/>
                  </a:cubicBezTo>
                  <a:cubicBezTo>
                    <a:pt x="-19736" y="4397708"/>
                    <a:pt x="20015" y="1073620"/>
                    <a:pt x="134823" y="872071"/>
                  </a:cubicBezTo>
                  <a:cubicBezTo>
                    <a:pt x="252552" y="665188"/>
                    <a:pt x="343611" y="502882"/>
                    <a:pt x="541858" y="367373"/>
                  </a:cubicBezTo>
                  <a:cubicBezTo>
                    <a:pt x="743661" y="229324"/>
                    <a:pt x="1074369" y="208115"/>
                    <a:pt x="1309573" y="147917"/>
                  </a:cubicBezTo>
                  <a:cubicBezTo>
                    <a:pt x="1373962" y="131407"/>
                    <a:pt x="1438859" y="116802"/>
                    <a:pt x="1504010" y="103721"/>
                  </a:cubicBezTo>
                  <a:cubicBezTo>
                    <a:pt x="1569034" y="90767"/>
                    <a:pt x="1753057" y="47968"/>
                    <a:pt x="1819224" y="43523"/>
                  </a:cubicBezTo>
                  <a:cubicBezTo>
                    <a:pt x="2115007" y="23711"/>
                    <a:pt x="2041347" y="39967"/>
                    <a:pt x="2169998" y="25362"/>
                  </a:cubicBezTo>
                  <a:cubicBezTo>
                    <a:pt x="2436317" y="-5118"/>
                    <a:pt x="2685999" y="8344"/>
                    <a:pt x="9279328" y="978"/>
                  </a:cubicBezTo>
                  <a:cubicBezTo>
                    <a:pt x="15398612" y="-6642"/>
                    <a:pt x="15724113" y="32982"/>
                    <a:pt x="15999959" y="25362"/>
                  </a:cubicBezTo>
                  <a:cubicBezTo>
                    <a:pt x="16263609" y="18123"/>
                    <a:pt x="16608414" y="36030"/>
                    <a:pt x="16871051" y="66129"/>
                  </a:cubicBezTo>
                  <a:cubicBezTo>
                    <a:pt x="17306153" y="115786"/>
                    <a:pt x="17553168" y="154521"/>
                    <a:pt x="17804247" y="533616"/>
                  </a:cubicBezTo>
                  <a:cubicBezTo>
                    <a:pt x="17868255" y="631660"/>
                    <a:pt x="17925532" y="734022"/>
                    <a:pt x="17971252" y="841972"/>
                  </a:cubicBezTo>
                  <a:cubicBezTo>
                    <a:pt x="18057484" y="1046315"/>
                    <a:pt x="18095711" y="1267295"/>
                    <a:pt x="18067009" y="6937246"/>
                  </a:cubicBezTo>
                  <a:close/>
                </a:path>
              </a:pathLst>
            </a:custGeom>
            <a:solidFill>
              <a:srgbClr val="FFF9F0"/>
            </a:solidFill>
          </p:spPr>
        </p:sp>
      </p:grpSp>
      <p:pic>
        <p:nvPicPr>
          <p:cNvPr name="Picture 4" id="4"/>
          <p:cNvPicPr>
            <a:picLocks noChangeAspect="true"/>
          </p:cNvPicPr>
          <p:nvPr/>
        </p:nvPicPr>
        <p:blipFill>
          <a:blip r:embed="rId2"/>
          <a:srcRect l="0" t="0" r="0" b="0"/>
          <a:stretch>
            <a:fillRect/>
          </a:stretch>
        </p:blipFill>
        <p:spPr>
          <a:xfrm flipH="false" flipV="false" rot="0">
            <a:off x="1906815" y="6444264"/>
            <a:ext cx="3853541" cy="1984573"/>
          </a:xfrm>
          <a:prstGeom prst="rect">
            <a:avLst/>
          </a:prstGeom>
        </p:spPr>
      </p:pic>
      <p:pic>
        <p:nvPicPr>
          <p:cNvPr name="Picture 5" id="5"/>
          <p:cNvPicPr>
            <a:picLocks noChangeAspect="true"/>
          </p:cNvPicPr>
          <p:nvPr/>
        </p:nvPicPr>
        <p:blipFill>
          <a:blip r:embed="rId3"/>
          <a:stretch>
            <a:fillRect/>
          </a:stretch>
        </p:blipFill>
        <p:spPr>
          <a:xfrm rot="0">
            <a:off x="11097288" y="1440180"/>
            <a:ext cx="5614966" cy="7406640"/>
          </a:xfrm>
          <a:prstGeom prst="rect">
            <a:avLst/>
          </a:prstGeom>
        </p:spPr>
      </p:pic>
      <p:sp>
        <p:nvSpPr>
          <p:cNvPr name="TextBox 6" id="6"/>
          <p:cNvSpPr txBox="true"/>
          <p:nvPr/>
        </p:nvSpPr>
        <p:spPr>
          <a:xfrm rot="0">
            <a:off x="3991400" y="4596404"/>
            <a:ext cx="8008547" cy="882025"/>
          </a:xfrm>
          <a:prstGeom prst="rect">
            <a:avLst/>
          </a:prstGeom>
        </p:spPr>
        <p:txBody>
          <a:bodyPr anchor="t" rtlCol="false" tIns="0" lIns="0" bIns="0" rIns="0">
            <a:spAutoFit/>
          </a:bodyPr>
          <a:lstStyle/>
          <a:p>
            <a:pPr algn="ctr">
              <a:lnSpc>
                <a:spcPts val="6600"/>
              </a:lnSpc>
            </a:pPr>
            <a:r>
              <a:rPr lang="en-US" sz="6600">
                <a:solidFill>
                  <a:srgbClr val="2D446E"/>
                </a:solidFill>
                <a:latin typeface="Paytone One"/>
                <a:ea typeface="Paytone One"/>
                <a:cs typeface="Paytone One"/>
                <a:sym typeface="Paytone One"/>
              </a:rPr>
              <a:t>THANK YOU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TextBox 2" id="2"/>
          <p:cNvSpPr txBox="true"/>
          <p:nvPr/>
        </p:nvSpPr>
        <p:spPr>
          <a:xfrm rot="0">
            <a:off x="604655" y="1916005"/>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Phạm vi ứng dụng – Đối tượng sử dụng</a:t>
            </a:r>
          </a:p>
        </p:txBody>
      </p:sp>
      <p:grpSp>
        <p:nvGrpSpPr>
          <p:cNvPr name="Group 3" id="3"/>
          <p:cNvGrpSpPr/>
          <p:nvPr/>
        </p:nvGrpSpPr>
        <p:grpSpPr>
          <a:xfrm rot="0">
            <a:off x="-1619337" y="2622047"/>
            <a:ext cx="20856817" cy="8261404"/>
            <a:chOff x="0" y="0"/>
            <a:chExt cx="5493153" cy="2175843"/>
          </a:xfrm>
        </p:grpSpPr>
        <p:sp>
          <p:nvSpPr>
            <p:cNvPr name="Freeform 4" id="4"/>
            <p:cNvSpPr/>
            <p:nvPr/>
          </p:nvSpPr>
          <p:spPr>
            <a:xfrm flipH="false" flipV="false" rot="0">
              <a:off x="0" y="0"/>
              <a:ext cx="5493153" cy="2175843"/>
            </a:xfrm>
            <a:custGeom>
              <a:avLst/>
              <a:gdLst/>
              <a:ahLst/>
              <a:cxnLst/>
              <a:rect r="r" b="b" t="t" l="l"/>
              <a:pathLst>
                <a:path h="2175843" w="5493153">
                  <a:moveTo>
                    <a:pt x="37119" y="0"/>
                  </a:moveTo>
                  <a:lnTo>
                    <a:pt x="5456034" y="0"/>
                  </a:lnTo>
                  <a:cubicBezTo>
                    <a:pt x="5476535" y="0"/>
                    <a:pt x="5493153" y="16619"/>
                    <a:pt x="5493153" y="37119"/>
                  </a:cubicBezTo>
                  <a:lnTo>
                    <a:pt x="5493153" y="2138724"/>
                  </a:lnTo>
                  <a:cubicBezTo>
                    <a:pt x="5493153" y="2159224"/>
                    <a:pt x="5476535" y="2175843"/>
                    <a:pt x="5456034" y="2175843"/>
                  </a:cubicBezTo>
                  <a:lnTo>
                    <a:pt x="37119" y="2175843"/>
                  </a:lnTo>
                  <a:cubicBezTo>
                    <a:pt x="16619" y="2175843"/>
                    <a:pt x="0" y="2159224"/>
                    <a:pt x="0" y="2138724"/>
                  </a:cubicBezTo>
                  <a:lnTo>
                    <a:pt x="0" y="37119"/>
                  </a:lnTo>
                  <a:cubicBezTo>
                    <a:pt x="0" y="16619"/>
                    <a:pt x="16619" y="0"/>
                    <a:pt x="37119" y="0"/>
                  </a:cubicBezTo>
                  <a:close/>
                </a:path>
              </a:pathLst>
            </a:custGeom>
            <a:solidFill>
              <a:srgbClr val="FFFFFF"/>
            </a:solidFill>
            <a:ln w="38100" cap="rnd">
              <a:solidFill>
                <a:srgbClr val="000000"/>
              </a:solidFill>
              <a:prstDash val="dash"/>
              <a:round/>
            </a:ln>
          </p:spPr>
        </p:sp>
        <p:sp>
          <p:nvSpPr>
            <p:cNvPr name="TextBox 5" id="5"/>
            <p:cNvSpPr txBox="true"/>
            <p:nvPr/>
          </p:nvSpPr>
          <p:spPr>
            <a:xfrm>
              <a:off x="0" y="-28575"/>
              <a:ext cx="5493153" cy="2204418"/>
            </a:xfrm>
            <a:prstGeom prst="rect">
              <a:avLst/>
            </a:prstGeom>
          </p:spPr>
          <p:txBody>
            <a:bodyPr anchor="ctr" rtlCol="false" tIns="50800" lIns="50800" bIns="50800" rIns="50800"/>
            <a:lstStyle/>
            <a:p>
              <a:pPr algn="l">
                <a:lnSpc>
                  <a:spcPts val="3900"/>
                </a:lnSpc>
              </a:pPr>
            </a:p>
            <a:p>
              <a:pPr algn="ctr">
                <a:lnSpc>
                  <a:spcPts val="2600"/>
                </a:lnSpc>
              </a:pPr>
            </a:p>
          </p:txBody>
        </p:sp>
      </p:grpSp>
      <p:sp>
        <p:nvSpPr>
          <p:cNvPr name="Freeform 6" id="6"/>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356324" y="320964"/>
            <a:ext cx="4147827" cy="496691"/>
          </a:xfrm>
          <a:prstGeom prst="rect">
            <a:avLst/>
          </a:prstGeom>
        </p:spPr>
        <p:txBody>
          <a:bodyPr anchor="t" rtlCol="false" tIns="0" lIns="0" bIns="0" rIns="0">
            <a:spAutoFit/>
          </a:bodyPr>
          <a:lstStyle/>
          <a:p>
            <a:pPr algn="ctr">
              <a:lnSpc>
                <a:spcPts val="4123"/>
              </a:lnSpc>
            </a:pPr>
            <a:r>
              <a:rPr lang="en-US" sz="2945">
                <a:solidFill>
                  <a:srgbClr val="000000"/>
                </a:solidFill>
                <a:latin typeface="Paytone One"/>
                <a:ea typeface="Paytone One"/>
                <a:cs typeface="Paytone One"/>
                <a:sym typeface="Paytone One"/>
              </a:rPr>
              <a:t>Giới thiệu về đề tài</a:t>
            </a:r>
          </a:p>
        </p:txBody>
      </p:sp>
      <p:sp>
        <p:nvSpPr>
          <p:cNvPr name="TextBox 8" id="8"/>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TextBox 9" id="9"/>
          <p:cNvSpPr txBox="true"/>
          <p:nvPr/>
        </p:nvSpPr>
        <p:spPr>
          <a:xfrm rot="0">
            <a:off x="239235" y="2997200"/>
            <a:ext cx="16416736" cy="3714750"/>
          </a:xfrm>
          <a:prstGeom prst="rect">
            <a:avLst/>
          </a:prstGeom>
        </p:spPr>
        <p:txBody>
          <a:bodyPr anchor="t" rtlCol="false" tIns="0" lIns="0" bIns="0" rIns="0">
            <a:spAutoFit/>
          </a:bodyPr>
          <a:lstStyle/>
          <a:p>
            <a:pPr algn="l">
              <a:lnSpc>
                <a:spcPts val="4200"/>
              </a:lnSpc>
              <a:spcBef>
                <a:spcPct val="0"/>
              </a:spcBef>
            </a:pPr>
            <a:r>
              <a:rPr lang="en-US" sz="3000" spc="-32">
                <a:solidFill>
                  <a:srgbClr val="000000"/>
                </a:solidFill>
                <a:latin typeface="Paytone One"/>
                <a:ea typeface="Paytone One"/>
                <a:cs typeface="Paytone One"/>
                <a:sym typeface="Paytone One"/>
              </a:rPr>
              <a:t>📌 Phạm v</a:t>
            </a:r>
            <a:r>
              <a:rPr lang="en-US" sz="3000" spc="-32">
                <a:solidFill>
                  <a:srgbClr val="000000"/>
                </a:solidFill>
                <a:latin typeface="Paytone One"/>
                <a:ea typeface="Paytone One"/>
                <a:cs typeface="Paytone One"/>
                <a:sym typeface="Paytone One"/>
              </a:rPr>
              <a:t>i ứng dụng</a:t>
            </a:r>
          </a:p>
          <a:p>
            <a:pPr algn="l" marL="647700" indent="-323850" lvl="1">
              <a:lnSpc>
                <a:spcPts val="4200"/>
              </a:lnSpc>
              <a:spcBef>
                <a:spcPct val="0"/>
              </a:spcBef>
              <a:buFont typeface="Arial"/>
              <a:buChar char="•"/>
            </a:pPr>
            <a:r>
              <a:rPr lang="en-US" sz="3000" spc="-32">
                <a:solidFill>
                  <a:srgbClr val="000000"/>
                </a:solidFill>
                <a:latin typeface="Paytone One"/>
                <a:ea typeface="Paytone One"/>
                <a:cs typeface="Paytone One"/>
                <a:sym typeface="Paytone One"/>
              </a:rPr>
              <a:t>Hệ thống được sử dụng cho các cửa hàng thời trang quy mô nhỏ – trung bình.</a:t>
            </a:r>
          </a:p>
          <a:p>
            <a:pPr algn="l" marL="647700" indent="-323850" lvl="1">
              <a:lnSpc>
                <a:spcPts val="4200"/>
              </a:lnSpc>
              <a:spcBef>
                <a:spcPct val="0"/>
              </a:spcBef>
              <a:buFont typeface="Arial"/>
              <a:buChar char="•"/>
            </a:pPr>
            <a:r>
              <a:rPr lang="en-US" sz="3000" spc="-32">
                <a:solidFill>
                  <a:srgbClr val="000000"/>
                </a:solidFill>
                <a:latin typeface="Paytone One"/>
                <a:ea typeface="Paytone One"/>
                <a:cs typeface="Paytone One"/>
                <a:sym typeface="Paytone One"/>
              </a:rPr>
              <a:t>Hỗ trợ quản lý sản phẩm, danh mục, thương hiệu, khách hàng đơn hàng, ...</a:t>
            </a:r>
          </a:p>
          <a:p>
            <a:pPr algn="l" marL="647700" indent="-323850" lvl="1">
              <a:lnSpc>
                <a:spcPts val="4200"/>
              </a:lnSpc>
              <a:spcBef>
                <a:spcPct val="0"/>
              </a:spcBef>
              <a:buFont typeface="Arial"/>
              <a:buChar char="•"/>
            </a:pPr>
            <a:r>
              <a:rPr lang="en-US" sz="3000" spc="-32">
                <a:solidFill>
                  <a:srgbClr val="000000"/>
                </a:solidFill>
                <a:latin typeface="Paytone One"/>
                <a:ea typeface="Paytone One"/>
                <a:cs typeface="Paytone One"/>
                <a:sym typeface="Paytone One"/>
              </a:rPr>
              <a:t>Cung cấp chức năng đăng ký/đăng nhập và phân quyền theo vai trò.</a:t>
            </a:r>
          </a:p>
          <a:p>
            <a:pPr algn="l" marL="647700" indent="-323850" lvl="1">
              <a:lnSpc>
                <a:spcPts val="4200"/>
              </a:lnSpc>
              <a:spcBef>
                <a:spcPct val="0"/>
              </a:spcBef>
              <a:buFont typeface="Arial"/>
              <a:buChar char="•"/>
            </a:pPr>
            <a:r>
              <a:rPr lang="en-US" sz="3000" spc="-32">
                <a:solidFill>
                  <a:srgbClr val="000000"/>
                </a:solidFill>
                <a:latin typeface="Paytone One"/>
                <a:ea typeface="Paytone One"/>
                <a:cs typeface="Paytone One"/>
                <a:sym typeface="Paytone One"/>
              </a:rPr>
              <a:t>Hệ thống có thống kê doanh thu cơ bản cho quản lý.</a:t>
            </a:r>
          </a:p>
          <a:p>
            <a:pPr algn="l" marL="647700" indent="-323850" lvl="1">
              <a:lnSpc>
                <a:spcPts val="4200"/>
              </a:lnSpc>
              <a:spcBef>
                <a:spcPct val="0"/>
              </a:spcBef>
              <a:buFont typeface="Arial"/>
              <a:buChar char="•"/>
            </a:pPr>
            <a:r>
              <a:rPr lang="en-US" sz="3000" spc="-32">
                <a:solidFill>
                  <a:srgbClr val="000000"/>
                </a:solidFill>
                <a:latin typeface="Paytone One"/>
                <a:ea typeface="Paytone One"/>
                <a:cs typeface="Paytone One"/>
                <a:sym typeface="Paytone One"/>
              </a:rPr>
              <a:t>Không bao gồm: thanh toán trực tuyến, vận chuyển nâng cao, ứng dụng di động.</a:t>
            </a:r>
          </a:p>
          <a:p>
            <a:pPr algn="l">
              <a:lnSpc>
                <a:spcPts val="4200"/>
              </a:lnSpc>
              <a:spcBef>
                <a:spcPct val="0"/>
              </a:spcBef>
            </a:pPr>
          </a:p>
        </p:txBody>
      </p:sp>
      <p:sp>
        <p:nvSpPr>
          <p:cNvPr name="TextBox 10" id="10"/>
          <p:cNvSpPr txBox="true"/>
          <p:nvPr/>
        </p:nvSpPr>
        <p:spPr>
          <a:xfrm rot="0">
            <a:off x="439116" y="6610350"/>
            <a:ext cx="15568053" cy="2114550"/>
          </a:xfrm>
          <a:prstGeom prst="rect">
            <a:avLst/>
          </a:prstGeom>
        </p:spPr>
        <p:txBody>
          <a:bodyPr anchor="t" rtlCol="false" tIns="0" lIns="0" bIns="0" rIns="0">
            <a:spAutoFit/>
          </a:bodyPr>
          <a:lstStyle/>
          <a:p>
            <a:pPr algn="l">
              <a:lnSpc>
                <a:spcPts val="4200"/>
              </a:lnSpc>
              <a:spcBef>
                <a:spcPct val="0"/>
              </a:spcBef>
            </a:pPr>
            <a:r>
              <a:rPr lang="en-US" sz="3000" spc="-32">
                <a:solidFill>
                  <a:srgbClr val="000000"/>
                </a:solidFill>
                <a:latin typeface="Paytone One"/>
                <a:ea typeface="Paytone One"/>
                <a:cs typeface="Paytone One"/>
                <a:sym typeface="Paytone One"/>
              </a:rPr>
              <a:t>📌 Đối tượng sử dụng</a:t>
            </a:r>
          </a:p>
          <a:p>
            <a:pPr algn="l">
              <a:lnSpc>
                <a:spcPts val="4200"/>
              </a:lnSpc>
              <a:spcBef>
                <a:spcPct val="0"/>
              </a:spcBef>
            </a:pPr>
            <a:r>
              <a:rPr lang="en-US" sz="3000" spc="-32">
                <a:solidFill>
                  <a:srgbClr val="000000"/>
                </a:solidFill>
                <a:latin typeface="Paytone One"/>
                <a:ea typeface="Paytone One"/>
                <a:cs typeface="Paytone One"/>
                <a:sym typeface="Paytone One"/>
              </a:rPr>
              <a:t>Admin: Quản trị toàn bộ hệ thống, phân quyền, quản lý dữ liệu.</a:t>
            </a:r>
          </a:p>
          <a:p>
            <a:pPr algn="l">
              <a:lnSpc>
                <a:spcPts val="4200"/>
              </a:lnSpc>
              <a:spcBef>
                <a:spcPct val="0"/>
              </a:spcBef>
            </a:pPr>
            <a:r>
              <a:rPr lang="en-US" sz="3000" spc="-32">
                <a:solidFill>
                  <a:srgbClr val="000000"/>
                </a:solidFill>
                <a:latin typeface="Paytone One"/>
                <a:ea typeface="Paytone One"/>
                <a:cs typeface="Paytone One"/>
                <a:sym typeface="Paytone One"/>
              </a:rPr>
              <a:t>Nhân viên: Quản lý sản phẩm, cập nhật tồn kho, xử lý đơn hàng.</a:t>
            </a:r>
          </a:p>
          <a:p>
            <a:pPr algn="l">
              <a:lnSpc>
                <a:spcPts val="4200"/>
              </a:lnSpc>
              <a:spcBef>
                <a:spcPct val="0"/>
              </a:spcBef>
            </a:pPr>
            <a:r>
              <a:rPr lang="en-US" sz="3000" spc="-32">
                <a:solidFill>
                  <a:srgbClr val="000000"/>
                </a:solidFill>
                <a:latin typeface="Paytone One"/>
                <a:ea typeface="Paytone One"/>
                <a:cs typeface="Paytone One"/>
                <a:sym typeface="Paytone One"/>
              </a:rPr>
              <a:t>Khách hàng: Xem sản phẩm, đăng ký/đăng nhập, đặt hàng.</a:t>
            </a:r>
          </a:p>
        </p:txBody>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TextBox 2" id="2"/>
          <p:cNvSpPr txBox="true"/>
          <p:nvPr/>
        </p:nvSpPr>
        <p:spPr>
          <a:xfrm rot="0">
            <a:off x="0" y="1765669"/>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Vai trò của CSDL trong hệ thống</a:t>
            </a:r>
          </a:p>
        </p:txBody>
      </p:sp>
      <p:grpSp>
        <p:nvGrpSpPr>
          <p:cNvPr name="Group 3" id="3"/>
          <p:cNvGrpSpPr/>
          <p:nvPr/>
        </p:nvGrpSpPr>
        <p:grpSpPr>
          <a:xfrm rot="0">
            <a:off x="-1475796" y="2751697"/>
            <a:ext cx="21837679" cy="8692027"/>
            <a:chOff x="0" y="0"/>
            <a:chExt cx="5751488" cy="2289258"/>
          </a:xfrm>
        </p:grpSpPr>
        <p:sp>
          <p:nvSpPr>
            <p:cNvPr name="Freeform 4" id="4"/>
            <p:cNvSpPr/>
            <p:nvPr/>
          </p:nvSpPr>
          <p:spPr>
            <a:xfrm flipH="false" flipV="false" rot="0">
              <a:off x="0" y="0"/>
              <a:ext cx="5751488" cy="2289258"/>
            </a:xfrm>
            <a:custGeom>
              <a:avLst/>
              <a:gdLst/>
              <a:ahLst/>
              <a:cxnLst/>
              <a:rect r="r" b="b" t="t" l="l"/>
              <a:pathLst>
                <a:path h="2289258" w="5751488">
                  <a:moveTo>
                    <a:pt x="35452" y="0"/>
                  </a:moveTo>
                  <a:lnTo>
                    <a:pt x="5716036" y="0"/>
                  </a:lnTo>
                  <a:cubicBezTo>
                    <a:pt x="5725438" y="0"/>
                    <a:pt x="5734455" y="3735"/>
                    <a:pt x="5741104" y="10384"/>
                  </a:cubicBezTo>
                  <a:cubicBezTo>
                    <a:pt x="5747753" y="17032"/>
                    <a:pt x="5751488" y="26050"/>
                    <a:pt x="5751488" y="35452"/>
                  </a:cubicBezTo>
                  <a:lnTo>
                    <a:pt x="5751488" y="2253806"/>
                  </a:lnTo>
                  <a:cubicBezTo>
                    <a:pt x="5751488" y="2273386"/>
                    <a:pt x="5735615" y="2289258"/>
                    <a:pt x="5716036" y="2289258"/>
                  </a:cubicBezTo>
                  <a:lnTo>
                    <a:pt x="35452" y="2289258"/>
                  </a:lnTo>
                  <a:cubicBezTo>
                    <a:pt x="15872" y="2289258"/>
                    <a:pt x="0" y="2273386"/>
                    <a:pt x="0" y="2253806"/>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5" id="5"/>
            <p:cNvSpPr txBox="true"/>
            <p:nvPr/>
          </p:nvSpPr>
          <p:spPr>
            <a:xfrm>
              <a:off x="0" y="-19050"/>
              <a:ext cx="5751488" cy="2308308"/>
            </a:xfrm>
            <a:prstGeom prst="rect">
              <a:avLst/>
            </a:prstGeom>
          </p:spPr>
          <p:txBody>
            <a:bodyPr anchor="ctr" rtlCol="false" tIns="50800" lIns="50800" bIns="50800" rIns="50800"/>
            <a:lstStyle/>
            <a:p>
              <a:pPr algn="ctr">
                <a:lnSpc>
                  <a:spcPts val="2600"/>
                </a:lnSpc>
              </a:pPr>
            </a:p>
          </p:txBody>
        </p:sp>
      </p:grpSp>
      <p:sp>
        <p:nvSpPr>
          <p:cNvPr name="Freeform 6" id="6"/>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356324" y="320964"/>
            <a:ext cx="4147827" cy="514350"/>
          </a:xfrm>
          <a:prstGeom prst="rect">
            <a:avLst/>
          </a:prstGeom>
        </p:spPr>
        <p:txBody>
          <a:bodyPr anchor="t" rtlCol="false" tIns="0" lIns="0" bIns="0" rIns="0">
            <a:spAutoFit/>
          </a:bodyPr>
          <a:lstStyle/>
          <a:p>
            <a:pPr algn="ctr">
              <a:lnSpc>
                <a:spcPts val="4200"/>
              </a:lnSpc>
            </a:pPr>
            <a:r>
              <a:rPr lang="en-US" sz="3000">
                <a:solidFill>
                  <a:srgbClr val="000000"/>
                </a:solidFill>
                <a:latin typeface="Paytone One"/>
                <a:ea typeface="Paytone One"/>
                <a:cs typeface="Paytone One"/>
                <a:sym typeface="Paytone One"/>
              </a:rPr>
              <a:t>Giới thiệu về đề tài</a:t>
            </a:r>
          </a:p>
        </p:txBody>
      </p:sp>
      <p:sp>
        <p:nvSpPr>
          <p:cNvPr name="TextBox 8" id="8"/>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
        <p:nvSpPr>
          <p:cNvPr name="TextBox 9" id="9"/>
          <p:cNvSpPr txBox="true"/>
          <p:nvPr/>
        </p:nvSpPr>
        <p:spPr>
          <a:xfrm rot="0">
            <a:off x="1028700" y="3527108"/>
            <a:ext cx="15281514" cy="3166109"/>
          </a:xfrm>
          <a:prstGeom prst="rect">
            <a:avLst/>
          </a:prstGeom>
        </p:spPr>
        <p:txBody>
          <a:bodyPr anchor="t" rtlCol="false" tIns="0" lIns="0" bIns="0" rIns="0">
            <a:spAutoFit/>
          </a:bodyPr>
          <a:lstStyle/>
          <a:p>
            <a:pPr algn="l">
              <a:lnSpc>
                <a:spcPts val="5040"/>
              </a:lnSpc>
            </a:pPr>
            <a:r>
              <a:rPr lang="en-US" sz="3600" spc="-39">
                <a:solidFill>
                  <a:srgbClr val="000000"/>
                </a:solidFill>
                <a:latin typeface="Paytone One"/>
                <a:ea typeface="Paytone One"/>
                <a:cs typeface="Paytone One"/>
                <a:sym typeface="Paytone One"/>
              </a:rPr>
              <a:t>Cơ sở dữ liệu là thành phần trung tâm và quan trọng nhất của hệ thống bán hàng thời trang, đảm nhận vai trò lưu trữ, xử lý nghiệp vụ, hỗ trợ tìm kiếm, phân tích dữ liệu, bảo mật, đảm bảo sẵn sàng và tích hợp mở rộng. Không có CSDL được thiết kế tốt, hệ thống không thể hoạt động hiệu quả và đáp ứng nhu cầu kinh doanh.</a:t>
            </a:r>
          </a:p>
        </p:txBody>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5BFD1"/>
        </a:solidFill>
      </p:bgPr>
    </p:bg>
    <p:spTree>
      <p:nvGrpSpPr>
        <p:cNvPr id="1" name=""/>
        <p:cNvGrpSpPr/>
        <p:nvPr/>
      </p:nvGrpSpPr>
      <p:grpSpPr>
        <a:xfrm>
          <a:off x="0" y="0"/>
          <a:ext cx="0" cy="0"/>
          <a:chOff x="0" y="0"/>
          <a:chExt cx="0" cy="0"/>
        </a:xfrm>
      </p:grpSpPr>
      <p:grpSp>
        <p:nvGrpSpPr>
          <p:cNvPr name="Group 2" id="2"/>
          <p:cNvGrpSpPr/>
          <p:nvPr/>
        </p:nvGrpSpPr>
        <p:grpSpPr>
          <a:xfrm rot="0">
            <a:off x="4617535" y="2595962"/>
            <a:ext cx="9013141" cy="6052244"/>
            <a:chOff x="0" y="0"/>
            <a:chExt cx="10107822" cy="6787312"/>
          </a:xfrm>
        </p:grpSpPr>
        <p:sp>
          <p:nvSpPr>
            <p:cNvPr name="Freeform 3" id="3"/>
            <p:cNvSpPr/>
            <p:nvPr/>
          </p:nvSpPr>
          <p:spPr>
            <a:xfrm flipH="false" flipV="false" rot="0">
              <a:off x="178" y="165"/>
              <a:ext cx="10107673" cy="6787386"/>
            </a:xfrm>
            <a:custGeom>
              <a:avLst/>
              <a:gdLst/>
              <a:ahLst/>
              <a:cxnLst/>
              <a:rect r="r" b="b" t="t" l="l"/>
              <a:pathLst>
                <a:path h="6787386" w="10107673">
                  <a:moveTo>
                    <a:pt x="10098246" y="4869608"/>
                  </a:moveTo>
                  <a:cubicBezTo>
                    <a:pt x="10083768" y="5593220"/>
                    <a:pt x="10056209" y="5706123"/>
                    <a:pt x="10012012" y="5810009"/>
                  </a:cubicBezTo>
                  <a:cubicBezTo>
                    <a:pt x="9979374" y="5886590"/>
                    <a:pt x="9934288" y="5957964"/>
                    <a:pt x="9888696" y="6027433"/>
                  </a:cubicBezTo>
                  <a:cubicBezTo>
                    <a:pt x="9789382" y="6178944"/>
                    <a:pt x="9681432" y="6339980"/>
                    <a:pt x="9536144" y="6451105"/>
                  </a:cubicBezTo>
                  <a:cubicBezTo>
                    <a:pt x="9352629" y="6591313"/>
                    <a:pt x="9123394" y="6658750"/>
                    <a:pt x="8897969" y="6692786"/>
                  </a:cubicBezTo>
                  <a:cubicBezTo>
                    <a:pt x="8636603" y="6732283"/>
                    <a:pt x="8371935" y="6729362"/>
                    <a:pt x="8108283" y="6735332"/>
                  </a:cubicBezTo>
                  <a:cubicBezTo>
                    <a:pt x="7837773" y="6741555"/>
                    <a:pt x="7567644" y="6757430"/>
                    <a:pt x="7297515" y="6772034"/>
                  </a:cubicBezTo>
                  <a:cubicBezTo>
                    <a:pt x="2562555" y="6800990"/>
                    <a:pt x="1805381" y="6791593"/>
                    <a:pt x="1272743" y="6721361"/>
                  </a:cubicBezTo>
                  <a:cubicBezTo>
                    <a:pt x="821766" y="6661925"/>
                    <a:pt x="567766" y="6551562"/>
                    <a:pt x="266903" y="6189739"/>
                  </a:cubicBezTo>
                  <a:cubicBezTo>
                    <a:pt x="131394" y="6026798"/>
                    <a:pt x="34874" y="5830329"/>
                    <a:pt x="8966" y="5618747"/>
                  </a:cubicBezTo>
                  <a:cubicBezTo>
                    <a:pt x="-19736" y="3256983"/>
                    <a:pt x="20015" y="1073620"/>
                    <a:pt x="134823" y="872071"/>
                  </a:cubicBezTo>
                  <a:cubicBezTo>
                    <a:pt x="252552" y="665188"/>
                    <a:pt x="343611" y="502882"/>
                    <a:pt x="541858" y="367373"/>
                  </a:cubicBezTo>
                  <a:cubicBezTo>
                    <a:pt x="743661" y="229324"/>
                    <a:pt x="1074369" y="208115"/>
                    <a:pt x="1309573" y="147917"/>
                  </a:cubicBezTo>
                  <a:cubicBezTo>
                    <a:pt x="1373962" y="131407"/>
                    <a:pt x="1438859" y="116802"/>
                    <a:pt x="1504010" y="103721"/>
                  </a:cubicBezTo>
                  <a:cubicBezTo>
                    <a:pt x="1569034" y="90767"/>
                    <a:pt x="1753057" y="47968"/>
                    <a:pt x="1819224" y="43523"/>
                  </a:cubicBezTo>
                  <a:cubicBezTo>
                    <a:pt x="2115007" y="23711"/>
                    <a:pt x="2041347" y="39967"/>
                    <a:pt x="2169998" y="25362"/>
                  </a:cubicBezTo>
                  <a:cubicBezTo>
                    <a:pt x="2436317" y="-5118"/>
                    <a:pt x="2685999" y="8344"/>
                    <a:pt x="5137034" y="978"/>
                  </a:cubicBezTo>
                  <a:cubicBezTo>
                    <a:pt x="7429849" y="-6642"/>
                    <a:pt x="7755350" y="32982"/>
                    <a:pt x="8031194" y="25362"/>
                  </a:cubicBezTo>
                  <a:cubicBezTo>
                    <a:pt x="8294846" y="18123"/>
                    <a:pt x="8639651" y="36030"/>
                    <a:pt x="8902287" y="66129"/>
                  </a:cubicBezTo>
                  <a:cubicBezTo>
                    <a:pt x="9337388" y="115786"/>
                    <a:pt x="9584404" y="154521"/>
                    <a:pt x="9835483" y="533616"/>
                  </a:cubicBezTo>
                  <a:cubicBezTo>
                    <a:pt x="9899491" y="631660"/>
                    <a:pt x="9956768" y="734022"/>
                    <a:pt x="10002488" y="841972"/>
                  </a:cubicBezTo>
                  <a:cubicBezTo>
                    <a:pt x="10088721" y="1046315"/>
                    <a:pt x="10126948" y="1267295"/>
                    <a:pt x="10098246" y="4869608"/>
                  </a:cubicBezTo>
                  <a:close/>
                </a:path>
              </a:pathLst>
            </a:custGeom>
            <a:solidFill>
              <a:srgbClr val="FFF9F0"/>
            </a:solidFill>
          </p:spPr>
        </p:sp>
      </p:grpSp>
      <p:sp>
        <p:nvSpPr>
          <p:cNvPr name="Freeform 4" id="4"/>
          <p:cNvSpPr/>
          <p:nvPr/>
        </p:nvSpPr>
        <p:spPr>
          <a:xfrm flipH="true" flipV="false" rot="0">
            <a:off x="3652459" y="2466632"/>
            <a:ext cx="5471647" cy="129330"/>
          </a:xfrm>
          <a:custGeom>
            <a:avLst/>
            <a:gdLst/>
            <a:ahLst/>
            <a:cxnLst/>
            <a:rect r="r" b="b" t="t" l="l"/>
            <a:pathLst>
              <a:path h="129330" w="5471647">
                <a:moveTo>
                  <a:pt x="5471646" y="0"/>
                </a:moveTo>
                <a:lnTo>
                  <a:pt x="0" y="0"/>
                </a:lnTo>
                <a:lnTo>
                  <a:pt x="0" y="129330"/>
                </a:lnTo>
                <a:lnTo>
                  <a:pt x="5471646" y="129330"/>
                </a:lnTo>
                <a:lnTo>
                  <a:pt x="5471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919131" y="3600450"/>
            <a:ext cx="4449738" cy="3086100"/>
            <a:chOff x="0" y="0"/>
            <a:chExt cx="1171947" cy="812800"/>
          </a:xfrm>
        </p:grpSpPr>
        <p:sp>
          <p:nvSpPr>
            <p:cNvPr name="Freeform 6" id="6"/>
            <p:cNvSpPr/>
            <p:nvPr/>
          </p:nvSpPr>
          <p:spPr>
            <a:xfrm flipH="false" flipV="false" rot="0">
              <a:off x="0" y="0"/>
              <a:ext cx="1171947" cy="812800"/>
            </a:xfrm>
            <a:custGeom>
              <a:avLst/>
              <a:gdLst/>
              <a:ahLst/>
              <a:cxnLst/>
              <a:rect r="r" b="b" t="t" l="l"/>
              <a:pathLst>
                <a:path h="812800" w="1171947">
                  <a:moveTo>
                    <a:pt x="585974" y="0"/>
                  </a:moveTo>
                  <a:cubicBezTo>
                    <a:pt x="262349" y="0"/>
                    <a:pt x="0" y="181951"/>
                    <a:pt x="0" y="406400"/>
                  </a:cubicBezTo>
                  <a:cubicBezTo>
                    <a:pt x="0" y="630849"/>
                    <a:pt x="262349" y="812800"/>
                    <a:pt x="585974" y="812800"/>
                  </a:cubicBezTo>
                  <a:cubicBezTo>
                    <a:pt x="909598" y="812800"/>
                    <a:pt x="1171947" y="630849"/>
                    <a:pt x="1171947" y="406400"/>
                  </a:cubicBezTo>
                  <a:cubicBezTo>
                    <a:pt x="1171947" y="181951"/>
                    <a:pt x="909598" y="0"/>
                    <a:pt x="585974" y="0"/>
                  </a:cubicBezTo>
                  <a:close/>
                </a:path>
              </a:pathLst>
            </a:custGeom>
            <a:solidFill>
              <a:srgbClr val="F2DFD7"/>
            </a:solidFill>
          </p:spPr>
        </p:sp>
        <p:sp>
          <p:nvSpPr>
            <p:cNvPr name="TextBox 7" id="7"/>
            <p:cNvSpPr txBox="true"/>
            <p:nvPr/>
          </p:nvSpPr>
          <p:spPr>
            <a:xfrm>
              <a:off x="109870" y="57150"/>
              <a:ext cx="952207" cy="679450"/>
            </a:xfrm>
            <a:prstGeom prst="rect">
              <a:avLst/>
            </a:prstGeom>
          </p:spPr>
          <p:txBody>
            <a:bodyPr anchor="ctr" rtlCol="false" tIns="50800" lIns="50800" bIns="50800" rIns="50800"/>
            <a:lstStyle/>
            <a:p>
              <a:pPr algn="ctr">
                <a:lnSpc>
                  <a:spcPts val="3249"/>
                </a:lnSpc>
              </a:pPr>
              <a:r>
                <a:rPr lang="en-US" sz="2499">
                  <a:solidFill>
                    <a:srgbClr val="000000"/>
                  </a:solidFill>
                  <a:latin typeface="Paytone One"/>
                  <a:ea typeface="Paytone One"/>
                  <a:cs typeface="Paytone One"/>
                  <a:sym typeface="Paytone One"/>
                </a:rPr>
                <a:t>Mô hình cấu trúc cơ sở dữ liệu</a:t>
              </a:r>
            </a:p>
          </p:txBody>
        </p:sp>
      </p:gr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360665" y="2488539"/>
            <a:ext cx="21837679" cy="8692027"/>
            <a:chOff x="0" y="0"/>
            <a:chExt cx="5751488" cy="2289258"/>
          </a:xfrm>
        </p:grpSpPr>
        <p:sp>
          <p:nvSpPr>
            <p:cNvPr name="Freeform 3" id="3"/>
            <p:cNvSpPr/>
            <p:nvPr/>
          </p:nvSpPr>
          <p:spPr>
            <a:xfrm flipH="false" flipV="false" rot="0">
              <a:off x="0" y="0"/>
              <a:ext cx="5751488" cy="2289258"/>
            </a:xfrm>
            <a:custGeom>
              <a:avLst/>
              <a:gdLst/>
              <a:ahLst/>
              <a:cxnLst/>
              <a:rect r="r" b="b" t="t" l="l"/>
              <a:pathLst>
                <a:path h="2289258" w="5751488">
                  <a:moveTo>
                    <a:pt x="35452" y="0"/>
                  </a:moveTo>
                  <a:lnTo>
                    <a:pt x="5716036" y="0"/>
                  </a:lnTo>
                  <a:cubicBezTo>
                    <a:pt x="5725438" y="0"/>
                    <a:pt x="5734455" y="3735"/>
                    <a:pt x="5741104" y="10384"/>
                  </a:cubicBezTo>
                  <a:cubicBezTo>
                    <a:pt x="5747753" y="17032"/>
                    <a:pt x="5751488" y="26050"/>
                    <a:pt x="5751488" y="35452"/>
                  </a:cubicBezTo>
                  <a:lnTo>
                    <a:pt x="5751488" y="2253806"/>
                  </a:lnTo>
                  <a:cubicBezTo>
                    <a:pt x="5751488" y="2273386"/>
                    <a:pt x="5735615" y="2289258"/>
                    <a:pt x="5716036" y="2289258"/>
                  </a:cubicBezTo>
                  <a:lnTo>
                    <a:pt x="35452" y="2289258"/>
                  </a:lnTo>
                  <a:cubicBezTo>
                    <a:pt x="15872" y="2289258"/>
                    <a:pt x="0" y="2273386"/>
                    <a:pt x="0" y="2253806"/>
                  </a:cubicBezTo>
                  <a:lnTo>
                    <a:pt x="0" y="35452"/>
                  </a:lnTo>
                  <a:cubicBezTo>
                    <a:pt x="0" y="15872"/>
                    <a:pt x="15872" y="0"/>
                    <a:pt x="35452" y="0"/>
                  </a:cubicBezTo>
                  <a:close/>
                </a:path>
              </a:pathLst>
            </a:custGeom>
            <a:solidFill>
              <a:srgbClr val="FFFFFF"/>
            </a:solidFill>
            <a:ln w="38100" cap="rnd">
              <a:solidFill>
                <a:srgbClr val="000000"/>
              </a:solidFill>
              <a:prstDash val="dash"/>
              <a:round/>
            </a:ln>
          </p:spPr>
        </p:sp>
        <p:sp>
          <p:nvSpPr>
            <p:cNvPr name="TextBox 4" id="4"/>
            <p:cNvSpPr txBox="true"/>
            <p:nvPr/>
          </p:nvSpPr>
          <p:spPr>
            <a:xfrm>
              <a:off x="0" y="-19050"/>
              <a:ext cx="5751488" cy="2308308"/>
            </a:xfrm>
            <a:prstGeom prst="rect">
              <a:avLst/>
            </a:prstGeom>
          </p:spPr>
          <p:txBody>
            <a:bodyPr anchor="ctr" rtlCol="false" tIns="50800" lIns="50800" bIns="50800" rIns="50800"/>
            <a:lstStyle/>
            <a:p>
              <a:pPr algn="ctr">
                <a:lnSpc>
                  <a:spcPts val="2600"/>
                </a:lnSpc>
              </a:pPr>
            </a:p>
          </p:txBody>
        </p:sp>
      </p:grpSp>
      <p:sp>
        <p:nvSpPr>
          <p:cNvPr name="Freeform 5" id="5"/>
          <p:cNvSpPr/>
          <p:nvPr/>
        </p:nvSpPr>
        <p:spPr>
          <a:xfrm flipH="true" flipV="false" rot="0">
            <a:off x="1028700" y="1024760"/>
            <a:ext cx="5471647" cy="129330"/>
          </a:xfrm>
          <a:custGeom>
            <a:avLst/>
            <a:gdLst/>
            <a:ahLst/>
            <a:cxnLst/>
            <a:rect r="r" b="b" t="t" l="l"/>
            <a:pathLst>
              <a:path h="129330" w="5471647">
                <a:moveTo>
                  <a:pt x="5471647" y="0"/>
                </a:moveTo>
                <a:lnTo>
                  <a:pt x="0" y="0"/>
                </a:lnTo>
                <a:lnTo>
                  <a:pt x="0" y="129330"/>
                </a:lnTo>
                <a:lnTo>
                  <a:pt x="5471647" y="129330"/>
                </a:lnTo>
                <a:lnTo>
                  <a:pt x="54716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297843" y="2667994"/>
            <a:ext cx="13301822" cy="8333117"/>
          </a:xfrm>
          <a:custGeom>
            <a:avLst/>
            <a:gdLst/>
            <a:ahLst/>
            <a:cxnLst/>
            <a:rect r="r" b="b" t="t" l="l"/>
            <a:pathLst>
              <a:path h="8333117" w="13301822">
                <a:moveTo>
                  <a:pt x="0" y="0"/>
                </a:moveTo>
                <a:lnTo>
                  <a:pt x="13301823" y="0"/>
                </a:lnTo>
                <a:lnTo>
                  <a:pt x="13301823" y="8333117"/>
                </a:lnTo>
                <a:lnTo>
                  <a:pt x="0" y="8333117"/>
                </a:lnTo>
                <a:lnTo>
                  <a:pt x="0" y="0"/>
                </a:lnTo>
                <a:close/>
              </a:path>
            </a:pathLst>
          </a:custGeom>
          <a:blipFill>
            <a:blip r:embed="rId4"/>
            <a:stretch>
              <a:fillRect l="0" t="-2876" r="0" b="-2876"/>
            </a:stretch>
          </a:blipFill>
        </p:spPr>
      </p:sp>
      <p:sp>
        <p:nvSpPr>
          <p:cNvPr name="TextBox 7" id="7"/>
          <p:cNvSpPr txBox="true"/>
          <p:nvPr/>
        </p:nvSpPr>
        <p:spPr>
          <a:xfrm rot="0">
            <a:off x="-2176534" y="1633100"/>
            <a:ext cx="8948754" cy="462154"/>
          </a:xfrm>
          <a:prstGeom prst="rect">
            <a:avLst/>
          </a:prstGeom>
        </p:spPr>
        <p:txBody>
          <a:bodyPr anchor="t" rtlCol="false" tIns="0" lIns="0" bIns="0" rIns="0">
            <a:spAutoFit/>
          </a:bodyPr>
          <a:lstStyle/>
          <a:p>
            <a:pPr algn="ctr">
              <a:lnSpc>
                <a:spcPts val="3456"/>
              </a:lnSpc>
            </a:pPr>
            <a:r>
              <a:rPr lang="en-US" sz="3600" spc="-39">
                <a:solidFill>
                  <a:srgbClr val="FFFFFF"/>
                </a:solidFill>
                <a:latin typeface="Paytone One"/>
                <a:ea typeface="Paytone One"/>
                <a:cs typeface="Paytone One"/>
                <a:sym typeface="Paytone One"/>
              </a:rPr>
              <a:t>Sơ đồ Erd</a:t>
            </a:r>
          </a:p>
        </p:txBody>
      </p:sp>
      <p:sp>
        <p:nvSpPr>
          <p:cNvPr name="TextBox 8" id="8"/>
          <p:cNvSpPr txBox="true"/>
          <p:nvPr/>
        </p:nvSpPr>
        <p:spPr>
          <a:xfrm rot="0">
            <a:off x="292593" y="435352"/>
            <a:ext cx="6943861" cy="551413"/>
          </a:xfrm>
          <a:prstGeom prst="rect">
            <a:avLst/>
          </a:prstGeom>
        </p:spPr>
        <p:txBody>
          <a:bodyPr anchor="t" rtlCol="false" tIns="0" lIns="0" bIns="0" rIns="0">
            <a:spAutoFit/>
          </a:bodyPr>
          <a:lstStyle/>
          <a:p>
            <a:pPr algn="ctr">
              <a:lnSpc>
                <a:spcPts val="4403"/>
              </a:lnSpc>
            </a:pPr>
            <a:r>
              <a:rPr lang="en-US" sz="3145">
                <a:solidFill>
                  <a:srgbClr val="000000"/>
                </a:solidFill>
                <a:latin typeface="Paytone One"/>
                <a:ea typeface="Paytone One"/>
                <a:cs typeface="Paytone One"/>
                <a:sym typeface="Paytone One"/>
              </a:rPr>
              <a:t>Mô hình và cấu trúc cơ sở dữ liệu</a:t>
            </a:r>
          </a:p>
        </p:txBody>
      </p:sp>
      <p:sp>
        <p:nvSpPr>
          <p:cNvPr name="TextBox 9" id="9"/>
          <p:cNvSpPr txBox="true"/>
          <p:nvPr/>
        </p:nvSpPr>
        <p:spPr>
          <a:xfrm rot="0">
            <a:off x="14108910" y="587752"/>
            <a:ext cx="4402607" cy="437008"/>
          </a:xfrm>
          <a:prstGeom prst="rect">
            <a:avLst/>
          </a:prstGeom>
        </p:spPr>
        <p:txBody>
          <a:bodyPr anchor="t" rtlCol="false" tIns="0" lIns="0" bIns="0" rIns="0">
            <a:spAutoFit/>
          </a:bodyPr>
          <a:lstStyle/>
          <a:p>
            <a:pPr algn="ctr">
              <a:lnSpc>
                <a:spcPts val="3264"/>
              </a:lnSpc>
            </a:pPr>
            <a:r>
              <a:rPr lang="en-US" sz="3400" spc="-37">
                <a:solidFill>
                  <a:srgbClr val="FFFFFF"/>
                </a:solidFill>
                <a:latin typeface="Paytone One"/>
                <a:ea typeface="Paytone One"/>
                <a:cs typeface="Paytone One"/>
                <a:sym typeface="Paytone One"/>
              </a:rPr>
              <a:t>Nhóm 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DAG6EVv98Vc</dc:identifier>
  <dcterms:modified xsi:type="dcterms:W3CDTF">2011-08-01T06:04:30Z</dcterms:modified>
  <cp:revision>1</cp:revision>
  <dc:title>Xây dựng hệ quản trị cơ sở dữ liệu cho hệ thống bán hàng thời trang</dc:title>
</cp:coreProperties>
</file>